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3.jpg" ContentType="image/png"/>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79" r:id="rId4"/>
    <p:sldId id="281" r:id="rId5"/>
    <p:sldId id="280" r:id="rId6"/>
    <p:sldId id="259" r:id="rId7"/>
    <p:sldId id="265" r:id="rId8"/>
    <p:sldId id="264" r:id="rId9"/>
    <p:sldId id="262" r:id="rId10"/>
    <p:sldId id="267" r:id="rId11"/>
    <p:sldId id="268" r:id="rId12"/>
    <p:sldId id="271" r:id="rId13"/>
    <p:sldId id="278" r:id="rId14"/>
    <p:sldId id="272" r:id="rId15"/>
    <p:sldId id="275" r:id="rId16"/>
    <p:sldId id="274" r:id="rId17"/>
    <p:sldId id="266" r:id="rId18"/>
    <p:sldId id="269" r:id="rId19"/>
    <p:sldId id="276" r:id="rId20"/>
    <p:sldId id="277" r:id="rId21"/>
    <p:sldId id="270" r:id="rId22"/>
    <p:sldId id="263" r:id="rId23"/>
    <p:sldId id="261"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5108" autoAdjust="0"/>
  </p:normalViewPr>
  <p:slideViewPr>
    <p:cSldViewPr>
      <p:cViewPr>
        <p:scale>
          <a:sx n="95" d="100"/>
          <a:sy n="95" d="100"/>
        </p:scale>
        <p:origin x="-125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4E8AE1-057E-4D1A-B890-6B961BD53BF3}" type="datetimeFigureOut">
              <a:rPr lang="en-US" smtClean="0"/>
              <a:t>9/6/2019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4B1FE9-492C-4FF7-9327-86CAFE595041}" type="slidenum">
              <a:rPr lang="en-US" smtClean="0"/>
              <a:t>‹#›</a:t>
            </a:fld>
            <a:endParaRPr lang="en-US"/>
          </a:p>
        </p:txBody>
      </p:sp>
    </p:spTree>
    <p:extLst>
      <p:ext uri="{BB962C8B-B14F-4D97-AF65-F5344CB8AC3E}">
        <p14:creationId xmlns:p14="http://schemas.microsoft.com/office/powerpoint/2010/main" val="1279484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B1FE9-492C-4FF7-9327-86CAFE595041}" type="slidenum">
              <a:rPr lang="en-US" smtClean="0"/>
              <a:t>2</a:t>
            </a:fld>
            <a:endParaRPr lang="en-US"/>
          </a:p>
        </p:txBody>
      </p:sp>
    </p:spTree>
    <p:extLst>
      <p:ext uri="{BB962C8B-B14F-4D97-AF65-F5344CB8AC3E}">
        <p14:creationId xmlns:p14="http://schemas.microsoft.com/office/powerpoint/2010/main" val="2344508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B1FE9-492C-4FF7-9327-86CAFE595041}" type="slidenum">
              <a:rPr lang="en-US" smtClean="0"/>
              <a:t>21</a:t>
            </a:fld>
            <a:endParaRPr lang="en-US"/>
          </a:p>
        </p:txBody>
      </p:sp>
    </p:spTree>
    <p:extLst>
      <p:ext uri="{BB962C8B-B14F-4D97-AF65-F5344CB8AC3E}">
        <p14:creationId xmlns:p14="http://schemas.microsoft.com/office/powerpoint/2010/main" val="2624182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B1FE9-492C-4FF7-9327-86CAFE595041}" type="slidenum">
              <a:rPr lang="en-US" smtClean="0"/>
              <a:t>22</a:t>
            </a:fld>
            <a:endParaRPr lang="en-US"/>
          </a:p>
        </p:txBody>
      </p:sp>
    </p:spTree>
    <p:extLst>
      <p:ext uri="{BB962C8B-B14F-4D97-AF65-F5344CB8AC3E}">
        <p14:creationId xmlns:p14="http://schemas.microsoft.com/office/powerpoint/2010/main" val="3643486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B1FE9-492C-4FF7-9327-86CAFE595041}" type="slidenum">
              <a:rPr lang="en-US" smtClean="0"/>
              <a:t>4</a:t>
            </a:fld>
            <a:endParaRPr lang="en-US"/>
          </a:p>
        </p:txBody>
      </p:sp>
    </p:spTree>
    <p:extLst>
      <p:ext uri="{BB962C8B-B14F-4D97-AF65-F5344CB8AC3E}">
        <p14:creationId xmlns:p14="http://schemas.microsoft.com/office/powerpoint/2010/main" val="277871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NMHS 2019 – 2020</a:t>
            </a:r>
            <a:r>
              <a:rPr lang="en-US" baseline="0" dirty="0"/>
              <a:t> </a:t>
            </a:r>
            <a:r>
              <a:rPr lang="en-US" dirty="0"/>
              <a:t>Program of Studies</a:t>
            </a:r>
          </a:p>
        </p:txBody>
      </p:sp>
      <p:sp>
        <p:nvSpPr>
          <p:cNvPr id="4" name="Slide Number Placeholder 3"/>
          <p:cNvSpPr>
            <a:spLocks noGrp="1"/>
          </p:cNvSpPr>
          <p:nvPr>
            <p:ph type="sldNum" sz="quarter" idx="10"/>
          </p:nvPr>
        </p:nvSpPr>
        <p:spPr/>
        <p:txBody>
          <a:bodyPr/>
          <a:lstStyle/>
          <a:p>
            <a:fld id="{074B1FE9-492C-4FF7-9327-86CAFE595041}" type="slidenum">
              <a:rPr lang="en-US" smtClean="0"/>
              <a:t>8</a:t>
            </a:fld>
            <a:endParaRPr lang="en-US"/>
          </a:p>
        </p:txBody>
      </p:sp>
    </p:spTree>
    <p:extLst>
      <p:ext uri="{BB962C8B-B14F-4D97-AF65-F5344CB8AC3E}">
        <p14:creationId xmlns:p14="http://schemas.microsoft.com/office/powerpoint/2010/main" val="2476875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p>
        </p:txBody>
      </p:sp>
      <p:sp>
        <p:nvSpPr>
          <p:cNvPr id="4" name="Slide Number Placeholder 3"/>
          <p:cNvSpPr>
            <a:spLocks noGrp="1"/>
          </p:cNvSpPr>
          <p:nvPr>
            <p:ph type="sldNum" sz="quarter" idx="10"/>
          </p:nvPr>
        </p:nvSpPr>
        <p:spPr/>
        <p:txBody>
          <a:bodyPr/>
          <a:lstStyle/>
          <a:p>
            <a:fld id="{074B1FE9-492C-4FF7-9327-86CAFE595041}" type="slidenum">
              <a:rPr lang="en-US" smtClean="0"/>
              <a:t>10</a:t>
            </a:fld>
            <a:endParaRPr lang="en-US"/>
          </a:p>
        </p:txBody>
      </p:sp>
    </p:spTree>
    <p:extLst>
      <p:ext uri="{BB962C8B-B14F-4D97-AF65-F5344CB8AC3E}">
        <p14:creationId xmlns:p14="http://schemas.microsoft.com/office/powerpoint/2010/main" val="936945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B1FE9-492C-4FF7-9327-86CAFE595041}" type="slidenum">
              <a:rPr lang="en-US" smtClean="0"/>
              <a:t>11</a:t>
            </a:fld>
            <a:endParaRPr lang="en-US"/>
          </a:p>
        </p:txBody>
      </p:sp>
    </p:spTree>
    <p:extLst>
      <p:ext uri="{BB962C8B-B14F-4D97-AF65-F5344CB8AC3E}">
        <p14:creationId xmlns:p14="http://schemas.microsoft.com/office/powerpoint/2010/main" val="2834853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B1FE9-492C-4FF7-9327-86CAFE595041}" type="slidenum">
              <a:rPr lang="en-US" smtClean="0"/>
              <a:t>13</a:t>
            </a:fld>
            <a:endParaRPr lang="en-US"/>
          </a:p>
        </p:txBody>
      </p:sp>
    </p:spTree>
    <p:extLst>
      <p:ext uri="{BB962C8B-B14F-4D97-AF65-F5344CB8AC3E}">
        <p14:creationId xmlns:p14="http://schemas.microsoft.com/office/powerpoint/2010/main" val="4131609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B1FE9-492C-4FF7-9327-86CAFE595041}" type="slidenum">
              <a:rPr lang="en-US" smtClean="0"/>
              <a:t>14</a:t>
            </a:fld>
            <a:endParaRPr lang="en-US"/>
          </a:p>
        </p:txBody>
      </p:sp>
    </p:spTree>
    <p:extLst>
      <p:ext uri="{BB962C8B-B14F-4D97-AF65-F5344CB8AC3E}">
        <p14:creationId xmlns:p14="http://schemas.microsoft.com/office/powerpoint/2010/main" val="1970173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74B1FE9-492C-4FF7-9327-86CAFE595041}" type="slidenum">
              <a:rPr lang="en-US" smtClean="0"/>
              <a:t>17</a:t>
            </a:fld>
            <a:endParaRPr lang="en-US"/>
          </a:p>
        </p:txBody>
      </p:sp>
    </p:spTree>
    <p:extLst>
      <p:ext uri="{BB962C8B-B14F-4D97-AF65-F5344CB8AC3E}">
        <p14:creationId xmlns:p14="http://schemas.microsoft.com/office/powerpoint/2010/main" val="2116699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B1FE9-492C-4FF7-9327-86CAFE595041}" type="slidenum">
              <a:rPr lang="en-US" smtClean="0"/>
              <a:t>20</a:t>
            </a:fld>
            <a:endParaRPr lang="en-US"/>
          </a:p>
        </p:txBody>
      </p:sp>
    </p:spTree>
    <p:extLst>
      <p:ext uri="{BB962C8B-B14F-4D97-AF65-F5344CB8AC3E}">
        <p14:creationId xmlns:p14="http://schemas.microsoft.com/office/powerpoint/2010/main" val="3274889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CA92AA1-2E36-4103-8649-DABA3C28D8F1}"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A443-2A06-4A14-9D7E-32CD27E92DA5}" type="slidenum">
              <a:rPr lang="en-US" smtClean="0"/>
              <a:t>‹#›</a:t>
            </a:fld>
            <a:endParaRPr lang="en-US"/>
          </a:p>
        </p:txBody>
      </p:sp>
    </p:spTree>
    <p:extLst>
      <p:ext uri="{BB962C8B-B14F-4D97-AF65-F5344CB8AC3E}">
        <p14:creationId xmlns:p14="http://schemas.microsoft.com/office/powerpoint/2010/main" val="67907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A92AA1-2E36-4103-8649-DABA3C28D8F1}"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A443-2A06-4A14-9D7E-32CD27E92DA5}" type="slidenum">
              <a:rPr lang="en-US" smtClean="0"/>
              <a:t>‹#›</a:t>
            </a:fld>
            <a:endParaRPr lang="en-US"/>
          </a:p>
        </p:txBody>
      </p:sp>
    </p:spTree>
    <p:extLst>
      <p:ext uri="{BB962C8B-B14F-4D97-AF65-F5344CB8AC3E}">
        <p14:creationId xmlns:p14="http://schemas.microsoft.com/office/powerpoint/2010/main" val="67016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A92AA1-2E36-4103-8649-DABA3C28D8F1}"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A443-2A06-4A14-9D7E-32CD27E92DA5}" type="slidenum">
              <a:rPr lang="en-US" smtClean="0"/>
              <a:t>‹#›</a:t>
            </a:fld>
            <a:endParaRPr lang="en-US"/>
          </a:p>
        </p:txBody>
      </p:sp>
    </p:spTree>
    <p:extLst>
      <p:ext uri="{BB962C8B-B14F-4D97-AF65-F5344CB8AC3E}">
        <p14:creationId xmlns:p14="http://schemas.microsoft.com/office/powerpoint/2010/main" val="209897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A92AA1-2E36-4103-8649-DABA3C28D8F1}"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A443-2A06-4A14-9D7E-32CD27E92DA5}" type="slidenum">
              <a:rPr lang="en-US" smtClean="0"/>
              <a:t>‹#›</a:t>
            </a:fld>
            <a:endParaRPr lang="en-US"/>
          </a:p>
        </p:txBody>
      </p:sp>
    </p:spTree>
    <p:extLst>
      <p:ext uri="{BB962C8B-B14F-4D97-AF65-F5344CB8AC3E}">
        <p14:creationId xmlns:p14="http://schemas.microsoft.com/office/powerpoint/2010/main" val="260323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A92AA1-2E36-4103-8649-DABA3C28D8F1}"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A443-2A06-4A14-9D7E-32CD27E92DA5}" type="slidenum">
              <a:rPr lang="en-US" smtClean="0"/>
              <a:t>‹#›</a:t>
            </a:fld>
            <a:endParaRPr lang="en-US"/>
          </a:p>
        </p:txBody>
      </p:sp>
    </p:spTree>
    <p:extLst>
      <p:ext uri="{BB962C8B-B14F-4D97-AF65-F5344CB8AC3E}">
        <p14:creationId xmlns:p14="http://schemas.microsoft.com/office/powerpoint/2010/main" val="2344343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A92AA1-2E36-4103-8649-DABA3C28D8F1}"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A443-2A06-4A14-9D7E-32CD27E92DA5}" type="slidenum">
              <a:rPr lang="en-US" smtClean="0"/>
              <a:t>‹#›</a:t>
            </a:fld>
            <a:endParaRPr lang="en-US"/>
          </a:p>
        </p:txBody>
      </p:sp>
    </p:spTree>
    <p:extLst>
      <p:ext uri="{BB962C8B-B14F-4D97-AF65-F5344CB8AC3E}">
        <p14:creationId xmlns:p14="http://schemas.microsoft.com/office/powerpoint/2010/main" val="400941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A92AA1-2E36-4103-8649-DABA3C28D8F1}"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FA443-2A06-4A14-9D7E-32CD27E92DA5}" type="slidenum">
              <a:rPr lang="en-US" smtClean="0"/>
              <a:t>‹#›</a:t>
            </a:fld>
            <a:endParaRPr lang="en-US"/>
          </a:p>
        </p:txBody>
      </p:sp>
    </p:spTree>
    <p:extLst>
      <p:ext uri="{BB962C8B-B14F-4D97-AF65-F5344CB8AC3E}">
        <p14:creationId xmlns:p14="http://schemas.microsoft.com/office/powerpoint/2010/main" val="3043095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A92AA1-2E36-4103-8649-DABA3C28D8F1}"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FA443-2A06-4A14-9D7E-32CD27E92DA5}" type="slidenum">
              <a:rPr lang="en-US" smtClean="0"/>
              <a:t>‹#›</a:t>
            </a:fld>
            <a:endParaRPr lang="en-US"/>
          </a:p>
        </p:txBody>
      </p:sp>
    </p:spTree>
    <p:extLst>
      <p:ext uri="{BB962C8B-B14F-4D97-AF65-F5344CB8AC3E}">
        <p14:creationId xmlns:p14="http://schemas.microsoft.com/office/powerpoint/2010/main" val="278532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92AA1-2E36-4103-8649-DABA3C28D8F1}"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FA443-2A06-4A14-9D7E-32CD27E92DA5}" type="slidenum">
              <a:rPr lang="en-US" smtClean="0"/>
              <a:t>‹#›</a:t>
            </a:fld>
            <a:endParaRPr lang="en-US"/>
          </a:p>
        </p:txBody>
      </p:sp>
    </p:spTree>
    <p:extLst>
      <p:ext uri="{BB962C8B-B14F-4D97-AF65-F5344CB8AC3E}">
        <p14:creationId xmlns:p14="http://schemas.microsoft.com/office/powerpoint/2010/main" val="424894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A92AA1-2E36-4103-8649-DABA3C28D8F1}"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A443-2A06-4A14-9D7E-32CD27E92DA5}" type="slidenum">
              <a:rPr lang="en-US" smtClean="0"/>
              <a:t>‹#›</a:t>
            </a:fld>
            <a:endParaRPr lang="en-US"/>
          </a:p>
        </p:txBody>
      </p:sp>
    </p:spTree>
    <p:extLst>
      <p:ext uri="{BB962C8B-B14F-4D97-AF65-F5344CB8AC3E}">
        <p14:creationId xmlns:p14="http://schemas.microsoft.com/office/powerpoint/2010/main" val="391252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A92AA1-2E36-4103-8649-DABA3C28D8F1}"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A443-2A06-4A14-9D7E-32CD27E92DA5}" type="slidenum">
              <a:rPr lang="en-US" smtClean="0"/>
              <a:t>‹#›</a:t>
            </a:fld>
            <a:endParaRPr lang="en-US"/>
          </a:p>
        </p:txBody>
      </p:sp>
    </p:spTree>
    <p:extLst>
      <p:ext uri="{BB962C8B-B14F-4D97-AF65-F5344CB8AC3E}">
        <p14:creationId xmlns:p14="http://schemas.microsoft.com/office/powerpoint/2010/main" val="3857075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92AA1-2E36-4103-8649-DABA3C28D8F1}" type="datetimeFigureOut">
              <a:rPr lang="en-US" smtClean="0"/>
              <a:t>9/6/2019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FA443-2A06-4A14-9D7E-32CD27E92DA5}" type="slidenum">
              <a:rPr lang="en-US" smtClean="0"/>
              <a:t>‹#›</a:t>
            </a:fld>
            <a:endParaRPr lang="en-US"/>
          </a:p>
        </p:txBody>
      </p:sp>
    </p:spTree>
    <p:extLst>
      <p:ext uri="{BB962C8B-B14F-4D97-AF65-F5344CB8AC3E}">
        <p14:creationId xmlns:p14="http://schemas.microsoft.com/office/powerpoint/2010/main" val="1960410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7.png"/><Relationship Id="rId10" Type="http://schemas.openxmlformats.org/officeDocument/2006/relationships/image" Target="../media/image1.jpg"/><Relationship Id="rId4" Type="http://schemas.openxmlformats.org/officeDocument/2006/relationships/image" Target="../media/image6.png"/><Relationship Id="rId9"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hyperlink" Target="https://www.nh.gov/labor/documents/child-labor-14-17.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jopalinski@sau43.org" TargetMode="External"/><Relationship Id="rId2" Type="http://schemas.openxmlformats.org/officeDocument/2006/relationships/hyperlink" Target="mailto:cmorrison@newportnh.gov" TargetMode="External"/><Relationship Id="rId1" Type="http://schemas.openxmlformats.org/officeDocument/2006/relationships/slideLayout" Target="../slideLayouts/slideLayout2.xml"/><Relationship Id="rId5" Type="http://schemas.openxmlformats.org/officeDocument/2006/relationships/hyperlink" Target="newportnhworks.com" TargetMode="External"/><Relationship Id="rId4" Type="http://schemas.openxmlformats.org/officeDocument/2006/relationships/hyperlink" Target="https://nmhs.sau43.org/"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24200"/>
            <a:ext cx="7772400" cy="1470025"/>
          </a:xfrm>
        </p:spPr>
        <p:txBody>
          <a:bodyPr/>
          <a:lstStyle/>
          <a:p>
            <a:r>
              <a:rPr lang="en-US" dirty="0"/>
              <a:t>Workplace Education Information Session</a:t>
            </a:r>
          </a:p>
        </p:txBody>
      </p:sp>
      <p:sp>
        <p:nvSpPr>
          <p:cNvPr id="3" name="Subtitle 2"/>
          <p:cNvSpPr>
            <a:spLocks noGrp="1"/>
          </p:cNvSpPr>
          <p:nvPr>
            <p:ph type="subTitle" idx="1"/>
          </p:nvPr>
        </p:nvSpPr>
        <p:spPr>
          <a:xfrm>
            <a:off x="1371600" y="5257800"/>
            <a:ext cx="6400800" cy="1143000"/>
          </a:xfrm>
        </p:spPr>
        <p:txBody>
          <a:bodyPr>
            <a:normAutofit lnSpcReduction="10000"/>
          </a:bodyPr>
          <a:lstStyle/>
          <a:p>
            <a:r>
              <a:rPr lang="en-US" dirty="0"/>
              <a:t>Sugar River Community Room</a:t>
            </a:r>
          </a:p>
          <a:p>
            <a:r>
              <a:rPr lang="en-US" dirty="0"/>
              <a:t>August 14, 2019</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098477"/>
          </a:xfrm>
          <a:prstGeom prst="rect">
            <a:avLst/>
          </a:prstGeom>
        </p:spPr>
      </p:pic>
    </p:spTree>
    <p:extLst>
      <p:ext uri="{BB962C8B-B14F-4D97-AF65-F5344CB8AC3E}">
        <p14:creationId xmlns:p14="http://schemas.microsoft.com/office/powerpoint/2010/main" val="135137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08038"/>
          </a:xfrm>
        </p:spPr>
        <p:txBody>
          <a:bodyPr/>
          <a:lstStyle/>
          <a:p>
            <a:r>
              <a:rPr lang="en-US" dirty="0"/>
              <a:t>How Does it Work?</a:t>
            </a:r>
          </a:p>
        </p:txBody>
      </p:sp>
      <p:sp>
        <p:nvSpPr>
          <p:cNvPr id="7" name="Content Placeholder 6"/>
          <p:cNvSpPr>
            <a:spLocks noGrp="1"/>
          </p:cNvSpPr>
          <p:nvPr>
            <p:ph idx="1"/>
          </p:nvPr>
        </p:nvSpPr>
        <p:spPr>
          <a:xfrm>
            <a:off x="76200" y="990600"/>
            <a:ext cx="8991600" cy="5135563"/>
          </a:xfrm>
        </p:spPr>
        <p:txBody>
          <a:bodyPr>
            <a:normAutofit/>
          </a:bodyPr>
          <a:lstStyle/>
          <a:p>
            <a:pPr marL="514350" indent="-514350">
              <a:buAutoNum type="arabicPeriod"/>
            </a:pPr>
            <a:r>
              <a:rPr lang="en-US" sz="2800" b="1" u="sng" dirty="0"/>
              <a:t>Critical Skills:</a:t>
            </a:r>
            <a:r>
              <a:rPr lang="en-US" sz="2800" b="1" dirty="0"/>
              <a:t> </a:t>
            </a:r>
            <a:r>
              <a:rPr lang="en-US" sz="2800" dirty="0"/>
              <a:t>Several options are available to students to complete the first part of the program. The goal is for students to show competency in critical workplace skills. A few examples are…</a:t>
            </a:r>
          </a:p>
          <a:p>
            <a:pPr marL="0" indent="0">
              <a:buNone/>
            </a:pPr>
            <a:r>
              <a:rPr lang="en-US" sz="2800" dirty="0"/>
              <a:t>	</a:t>
            </a:r>
          </a:p>
          <a:p>
            <a:pPr marL="971550" lvl="1" indent="-514350">
              <a:buFont typeface="+mj-lt"/>
              <a:buAutoNum type="alphaLcPeriod"/>
            </a:pPr>
            <a:r>
              <a:rPr lang="en-US" sz="2400" dirty="0"/>
              <a:t>Completion of the NH-JAG Program (Jobs for America’s Graduates)</a:t>
            </a:r>
          </a:p>
          <a:p>
            <a:pPr marL="971550" lvl="1" indent="-514350">
              <a:buFont typeface="+mj-lt"/>
              <a:buAutoNum type="alphaLcPeriod"/>
            </a:pPr>
            <a:r>
              <a:rPr lang="en-US" sz="2400" dirty="0"/>
              <a:t>Virtual Learning Academy Charter School (VLACS)</a:t>
            </a:r>
            <a:endParaRPr lang="en-US" dirty="0"/>
          </a:p>
          <a:p>
            <a:pPr marL="971550" lvl="1" indent="-514350">
              <a:buFont typeface="+mj-lt"/>
              <a:buAutoNum type="alphaLcPeriod"/>
            </a:pPr>
            <a:r>
              <a:rPr lang="en-US" sz="2400" dirty="0"/>
              <a:t>FCE 501 Careers and Life Skills</a:t>
            </a:r>
          </a:p>
          <a:p>
            <a:pPr marL="971550" lvl="1" indent="-514350">
              <a:buFont typeface="+mj-lt"/>
              <a:buAutoNum type="alphaLcPeriod"/>
            </a:pPr>
            <a:r>
              <a:rPr lang="en-US" sz="2400" dirty="0"/>
              <a:t>Extended Learning Opportunities (ELO) that demonstrate critical workplace skill competency</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5771" y="5855376"/>
            <a:ext cx="2057400" cy="82790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200" y="5549803"/>
            <a:ext cx="1295400" cy="1133475"/>
          </a:xfrm>
          <a:prstGeom prst="rect">
            <a:avLst/>
          </a:prstGeom>
          <a:solidFill>
            <a:schemeClr val="accent6">
              <a:lumMod val="20000"/>
              <a:lumOff val="80000"/>
            </a:schemeClr>
          </a:solidFill>
        </p:spPr>
      </p:pic>
    </p:spTree>
    <p:extLst>
      <p:ext uri="{BB962C8B-B14F-4D97-AF65-F5344CB8AC3E}">
        <p14:creationId xmlns:p14="http://schemas.microsoft.com/office/powerpoint/2010/main" val="3082901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dirty="0"/>
              <a:t>How Does it Work?</a:t>
            </a:r>
          </a:p>
        </p:txBody>
      </p:sp>
      <p:sp>
        <p:nvSpPr>
          <p:cNvPr id="3" name="Content Placeholder 2"/>
          <p:cNvSpPr>
            <a:spLocks noGrp="1"/>
          </p:cNvSpPr>
          <p:nvPr>
            <p:ph idx="1"/>
          </p:nvPr>
        </p:nvSpPr>
        <p:spPr>
          <a:xfrm>
            <a:off x="152400" y="914400"/>
            <a:ext cx="8839200" cy="5867400"/>
          </a:xfrm>
        </p:spPr>
        <p:txBody>
          <a:bodyPr>
            <a:normAutofit/>
          </a:bodyPr>
          <a:lstStyle/>
          <a:p>
            <a:pPr marL="0" indent="0">
              <a:buNone/>
            </a:pPr>
            <a:r>
              <a:rPr lang="en-US" dirty="0"/>
              <a:t>2. </a:t>
            </a:r>
            <a:r>
              <a:rPr lang="en-US" sz="3000" b="1" u="sng" dirty="0"/>
              <a:t>Internship/Current Employment/Training Program:</a:t>
            </a:r>
          </a:p>
          <a:p>
            <a:pPr marL="0" indent="0">
              <a:buNone/>
            </a:pPr>
            <a:r>
              <a:rPr lang="en-US" sz="2400" dirty="0"/>
              <a:t>The second part of the program is meant to give students real world work experience. This can be achieved in several different ways that indicate career readiness. A few examples are…</a:t>
            </a:r>
          </a:p>
          <a:p>
            <a:pPr marL="0" indent="0">
              <a:buNone/>
            </a:pPr>
            <a:endParaRPr lang="en-US" sz="1200" dirty="0"/>
          </a:p>
          <a:p>
            <a:pPr marL="914400" lvl="1" indent="-514350">
              <a:buAutoNum type="alphaLcPeriod"/>
            </a:pPr>
            <a:r>
              <a:rPr lang="en-US" dirty="0"/>
              <a:t>Internship with local employer</a:t>
            </a:r>
          </a:p>
          <a:p>
            <a:pPr marL="914400" lvl="1" indent="-514350">
              <a:buAutoNum type="alphaLcPeriod"/>
            </a:pPr>
            <a:r>
              <a:rPr lang="en-US" dirty="0"/>
              <a:t>Completion of a job training program </a:t>
            </a:r>
          </a:p>
          <a:p>
            <a:pPr marL="914400" lvl="1" indent="-514350">
              <a:buAutoNum type="alphaLcPeriod"/>
            </a:pPr>
            <a:r>
              <a:rPr lang="en-US" dirty="0"/>
              <a:t>Extended Learning Opportunities (ELO) demonstrating career readiness</a:t>
            </a:r>
          </a:p>
          <a:p>
            <a:pPr marL="914400" lvl="1" indent="-514350">
              <a:buAutoNum type="alphaLcPeriod"/>
            </a:pPr>
            <a:r>
              <a:rPr lang="en-US" dirty="0"/>
              <a:t>Aviation Career Education (ACE) Academy at </a:t>
            </a:r>
            <a:r>
              <a:rPr lang="en-US" dirty="0" err="1"/>
              <a:t>Parlin</a:t>
            </a:r>
            <a:r>
              <a:rPr lang="en-US" dirty="0"/>
              <a:t> Field Airport</a:t>
            </a:r>
          </a:p>
          <a:p>
            <a:pPr marL="914400" lvl="1" indent="-514350">
              <a:buAutoNum type="alphaLcPeriod"/>
            </a:pPr>
            <a:r>
              <a:rPr lang="en-US" dirty="0"/>
              <a:t>Hypertherm Summer Institute</a:t>
            </a:r>
          </a:p>
        </p:txBody>
      </p:sp>
    </p:spTree>
    <p:extLst>
      <p:ext uri="{BB962C8B-B14F-4D97-AF65-F5344CB8AC3E}">
        <p14:creationId xmlns:p14="http://schemas.microsoft.com/office/powerpoint/2010/main" val="137952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44562"/>
          </a:xfrm>
        </p:spPr>
        <p:txBody>
          <a:bodyPr>
            <a:normAutofit fontScale="90000"/>
          </a:bodyPr>
          <a:lstStyle/>
          <a:p>
            <a:r>
              <a:rPr lang="en-US" dirty="0"/>
              <a:t>How do Internships Benefit Employers?</a:t>
            </a:r>
          </a:p>
        </p:txBody>
      </p:sp>
      <p:sp>
        <p:nvSpPr>
          <p:cNvPr id="3" name="Content Placeholder 2"/>
          <p:cNvSpPr>
            <a:spLocks noGrp="1"/>
          </p:cNvSpPr>
          <p:nvPr>
            <p:ph idx="1"/>
          </p:nvPr>
        </p:nvSpPr>
        <p:spPr>
          <a:xfrm>
            <a:off x="457200" y="1143000"/>
            <a:ext cx="8458200" cy="5486400"/>
          </a:xfrm>
        </p:spPr>
        <p:txBody>
          <a:bodyPr>
            <a:normAutofit fontScale="62500" lnSpcReduction="20000"/>
          </a:bodyPr>
          <a:lstStyle/>
          <a:p>
            <a:pPr>
              <a:lnSpc>
                <a:spcPct val="120000"/>
              </a:lnSpc>
            </a:pPr>
            <a:r>
              <a:rPr lang="en-US" dirty="0"/>
              <a:t>Interns develop a talent “pipeline” Year round source of highly motivated pre-professionals</a:t>
            </a:r>
          </a:p>
          <a:p>
            <a:pPr>
              <a:lnSpc>
                <a:spcPct val="120000"/>
              </a:lnSpc>
            </a:pPr>
            <a:r>
              <a:rPr lang="en-US" dirty="0"/>
              <a:t>Interns assist with project work</a:t>
            </a:r>
          </a:p>
          <a:p>
            <a:pPr>
              <a:lnSpc>
                <a:spcPct val="120000"/>
              </a:lnSpc>
            </a:pPr>
            <a:r>
              <a:rPr lang="en-US" dirty="0"/>
              <a:t>Employers have access to a network of quality candidates for temporary or seasonal positions and projects</a:t>
            </a:r>
          </a:p>
          <a:p>
            <a:pPr>
              <a:lnSpc>
                <a:spcPct val="120000"/>
              </a:lnSpc>
            </a:pPr>
            <a:r>
              <a:rPr lang="en-US" dirty="0"/>
              <a:t>Freedom for professional staff to pursue more creative projects</a:t>
            </a:r>
          </a:p>
          <a:p>
            <a:pPr>
              <a:lnSpc>
                <a:spcPct val="120000"/>
              </a:lnSpc>
            </a:pPr>
            <a:r>
              <a:rPr lang="en-US" dirty="0"/>
              <a:t>Interns are a flexible, cost-effective work force support without a long-term employer commitment</a:t>
            </a:r>
          </a:p>
          <a:p>
            <a:pPr>
              <a:lnSpc>
                <a:spcPct val="120000"/>
              </a:lnSpc>
            </a:pPr>
            <a:r>
              <a:rPr lang="en-US" dirty="0"/>
              <a:t>Your image in the community is enhanced as you contribute your expertise to the educational community</a:t>
            </a:r>
          </a:p>
          <a:p>
            <a:pPr>
              <a:lnSpc>
                <a:spcPct val="120000"/>
              </a:lnSpc>
            </a:pPr>
            <a:r>
              <a:rPr lang="en-US" dirty="0"/>
              <a:t>Interns offer creative and innovative input. Students bring new perspectives to old problems and can provide fresh insight</a:t>
            </a:r>
          </a:p>
          <a:p>
            <a:pPr>
              <a:lnSpc>
                <a:spcPct val="120000"/>
              </a:lnSpc>
            </a:pPr>
            <a:r>
              <a:rPr lang="en-US" dirty="0"/>
              <a:t>Opportunity to share knowledge of your industry - further enhancing the educational experience while providing your business the opportunity to shape your potential workforce</a:t>
            </a:r>
          </a:p>
        </p:txBody>
      </p:sp>
    </p:spTree>
    <p:extLst>
      <p:ext uri="{BB962C8B-B14F-4D97-AF65-F5344CB8AC3E}">
        <p14:creationId xmlns:p14="http://schemas.microsoft.com/office/powerpoint/2010/main" val="3891527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 y="32657"/>
            <a:ext cx="8915400" cy="868362"/>
          </a:xfrm>
        </p:spPr>
        <p:txBody>
          <a:bodyPr>
            <a:normAutofit/>
          </a:bodyPr>
          <a:lstStyle/>
          <a:p>
            <a:r>
              <a:rPr lang="en-US" sz="3600" dirty="0"/>
              <a:t>Employer Expectations</a:t>
            </a:r>
          </a:p>
        </p:txBody>
      </p:sp>
      <p:sp>
        <p:nvSpPr>
          <p:cNvPr id="3" name="Content Placeholder 2"/>
          <p:cNvSpPr>
            <a:spLocks noGrp="1"/>
          </p:cNvSpPr>
          <p:nvPr>
            <p:ph idx="1"/>
          </p:nvPr>
        </p:nvSpPr>
        <p:spPr>
          <a:xfrm>
            <a:off x="457200" y="1164771"/>
            <a:ext cx="8229600" cy="5715000"/>
          </a:xfrm>
        </p:spPr>
        <p:txBody>
          <a:bodyPr>
            <a:normAutofit/>
          </a:bodyPr>
          <a:lstStyle/>
          <a:p>
            <a:pPr marL="514350" indent="-514350">
              <a:buFont typeface="+mj-lt"/>
              <a:buAutoNum type="arabicPeriod"/>
            </a:pPr>
            <a:r>
              <a:rPr lang="en-US" sz="2800" dirty="0"/>
              <a:t>Work with the High School/CTE Center to develop an internship plan</a:t>
            </a:r>
          </a:p>
          <a:p>
            <a:pPr marL="514350" indent="-514350">
              <a:buFont typeface="+mj-lt"/>
              <a:buAutoNum type="arabicPeriod"/>
            </a:pPr>
            <a:r>
              <a:rPr lang="en-US" sz="2800" dirty="0"/>
              <a:t>Give the student a snapshot as to what the career field looks like on a day to day basis by performing regular job tasks, explaining what you are doing, and answering questions as you go </a:t>
            </a:r>
          </a:p>
          <a:p>
            <a:pPr marL="514350" indent="-514350">
              <a:buFont typeface="+mj-lt"/>
              <a:buAutoNum type="arabicPeriod"/>
            </a:pPr>
            <a:r>
              <a:rPr lang="en-US" sz="2800" dirty="0"/>
              <a:t>Participate in an evaluation of the internship experience</a:t>
            </a:r>
          </a:p>
          <a:p>
            <a:pPr marL="514350" indent="-514350">
              <a:buFont typeface="+mj-lt"/>
              <a:buAutoNum type="arabicPeriod"/>
            </a:pPr>
            <a:r>
              <a:rPr lang="en-US" sz="2800" dirty="0"/>
              <a:t>Participate in the student presentation of the internship (attendance of the presentation and completion of a presentation rubric)</a:t>
            </a:r>
          </a:p>
          <a:p>
            <a:pPr marL="514350" indent="-514350">
              <a:buFont typeface="+mj-lt"/>
              <a:buAutoNum type="arabicPeriod"/>
            </a:pPr>
            <a:endParaRPr lang="en-US" sz="2400" dirty="0"/>
          </a:p>
        </p:txBody>
      </p:sp>
    </p:spTree>
    <p:extLst>
      <p:ext uri="{BB962C8B-B14F-4D97-AF65-F5344CB8AC3E}">
        <p14:creationId xmlns:p14="http://schemas.microsoft.com/office/powerpoint/2010/main" val="3961453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a:t>Student Expectations</a:t>
            </a:r>
          </a:p>
        </p:txBody>
      </p:sp>
      <p:sp>
        <p:nvSpPr>
          <p:cNvPr id="3" name="Content Placeholder 2"/>
          <p:cNvSpPr>
            <a:spLocks noGrp="1"/>
          </p:cNvSpPr>
          <p:nvPr>
            <p:ph idx="1"/>
          </p:nvPr>
        </p:nvSpPr>
        <p:spPr>
          <a:xfrm>
            <a:off x="228600" y="914400"/>
            <a:ext cx="8458200" cy="5867400"/>
          </a:xfrm>
        </p:spPr>
        <p:txBody>
          <a:bodyPr>
            <a:normAutofit lnSpcReduction="10000"/>
          </a:bodyPr>
          <a:lstStyle/>
          <a:p>
            <a:r>
              <a:rPr lang="en-US" dirty="0"/>
              <a:t>Abide by the attendance policy of the workplace and school</a:t>
            </a:r>
          </a:p>
          <a:p>
            <a:r>
              <a:rPr lang="en-US" dirty="0"/>
              <a:t>Attend all scheduled classes at school</a:t>
            </a:r>
          </a:p>
          <a:p>
            <a:r>
              <a:rPr lang="en-US" dirty="0"/>
              <a:t>Report to work-site regularly and call in absences</a:t>
            </a:r>
          </a:p>
          <a:p>
            <a:r>
              <a:rPr lang="en-US" dirty="0"/>
              <a:t>Keep and submit weekly journals and time sheets</a:t>
            </a:r>
          </a:p>
          <a:p>
            <a:r>
              <a:rPr lang="en-US" dirty="0"/>
              <a:t>Submit assignments and evaluations on time</a:t>
            </a:r>
          </a:p>
          <a:p>
            <a:r>
              <a:rPr lang="en-US" dirty="0"/>
              <a:t>Work towards meeting all performance standards</a:t>
            </a:r>
          </a:p>
          <a:p>
            <a:r>
              <a:rPr lang="en-US" dirty="0"/>
              <a:t>Maintain acceptable scholastic averages</a:t>
            </a:r>
          </a:p>
        </p:txBody>
      </p:sp>
    </p:spTree>
    <p:extLst>
      <p:ext uri="{BB962C8B-B14F-4D97-AF65-F5344CB8AC3E}">
        <p14:creationId xmlns:p14="http://schemas.microsoft.com/office/powerpoint/2010/main" val="4234284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dirty="0"/>
              <a:t>Student Expectations</a:t>
            </a:r>
          </a:p>
        </p:txBody>
      </p:sp>
      <p:sp>
        <p:nvSpPr>
          <p:cNvPr id="3" name="Content Placeholder 2"/>
          <p:cNvSpPr>
            <a:spLocks noGrp="1"/>
          </p:cNvSpPr>
          <p:nvPr>
            <p:ph idx="1"/>
          </p:nvPr>
        </p:nvSpPr>
        <p:spPr>
          <a:xfrm>
            <a:off x="457200" y="838200"/>
            <a:ext cx="8229600" cy="5715000"/>
          </a:xfrm>
        </p:spPr>
        <p:txBody>
          <a:bodyPr>
            <a:normAutofit fontScale="85000" lnSpcReduction="10000"/>
          </a:bodyPr>
          <a:lstStyle/>
          <a:p>
            <a:pPr>
              <a:lnSpc>
                <a:spcPct val="150000"/>
              </a:lnSpc>
            </a:pPr>
            <a:r>
              <a:rPr lang="en-US" sz="2800" dirty="0"/>
              <a:t>Observe all company policies</a:t>
            </a:r>
          </a:p>
          <a:p>
            <a:pPr>
              <a:lnSpc>
                <a:spcPct val="150000"/>
              </a:lnSpc>
            </a:pPr>
            <a:r>
              <a:rPr lang="en-US" sz="2800" dirty="0"/>
              <a:t>Report work related problems to the supervisors</a:t>
            </a:r>
          </a:p>
          <a:p>
            <a:pPr>
              <a:lnSpc>
                <a:spcPct val="150000"/>
              </a:lnSpc>
            </a:pPr>
            <a:r>
              <a:rPr lang="en-US" sz="2800" dirty="0"/>
              <a:t>Debrief and discuss the work-based learning experience in class</a:t>
            </a:r>
          </a:p>
          <a:p>
            <a:pPr>
              <a:lnSpc>
                <a:spcPct val="150000"/>
              </a:lnSpc>
            </a:pPr>
            <a:r>
              <a:rPr lang="en-US" sz="2800" dirty="0"/>
              <a:t>Complete final report as assigned by classroom teacher/guidance counselor</a:t>
            </a:r>
          </a:p>
          <a:p>
            <a:pPr>
              <a:lnSpc>
                <a:spcPct val="150000"/>
              </a:lnSpc>
            </a:pPr>
            <a:r>
              <a:rPr lang="en-US" sz="2800" dirty="0"/>
              <a:t>Students will be graded on the following components/areas : Attendance and Punctuality Weekly timesheets and/or Journals Homework assignments Participation/Social skills / Attitude Mentor Evaluations Final paper/Presentation</a:t>
            </a:r>
          </a:p>
          <a:p>
            <a:endParaRPr lang="en-US" dirty="0"/>
          </a:p>
        </p:txBody>
      </p:sp>
    </p:spTree>
    <p:extLst>
      <p:ext uri="{BB962C8B-B14F-4D97-AF65-F5344CB8AC3E}">
        <p14:creationId xmlns:p14="http://schemas.microsoft.com/office/powerpoint/2010/main" val="3313437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8229600" cy="1143000"/>
          </a:xfrm>
        </p:spPr>
        <p:txBody>
          <a:bodyPr/>
          <a:lstStyle/>
          <a:p>
            <a:r>
              <a:rPr lang="en-US" dirty="0"/>
              <a:t>Who Does What?</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558169087"/>
              </p:ext>
            </p:extLst>
          </p:nvPr>
        </p:nvGraphicFramePr>
        <p:xfrm>
          <a:off x="304800" y="1066800"/>
          <a:ext cx="8534400" cy="5563091"/>
        </p:xfrm>
        <a:graphic>
          <a:graphicData uri="http://schemas.openxmlformats.org/drawingml/2006/table">
            <a:tbl>
              <a:tblPr firstRow="1" bandRow="1">
                <a:tableStyleId>{16D9F66E-5EB9-4882-86FB-DCBF35E3C3E4}</a:tableStyleId>
              </a:tblPr>
              <a:tblGrid>
                <a:gridCol w="4267200">
                  <a:extLst>
                    <a:ext uri="{9D8B030D-6E8A-4147-A177-3AD203B41FA5}">
                      <a16:colId xmlns:a16="http://schemas.microsoft.com/office/drawing/2014/main" xmlns="" val="20000"/>
                    </a:ext>
                  </a:extLst>
                </a:gridCol>
                <a:gridCol w="4267200">
                  <a:extLst>
                    <a:ext uri="{9D8B030D-6E8A-4147-A177-3AD203B41FA5}">
                      <a16:colId xmlns:a16="http://schemas.microsoft.com/office/drawing/2014/main" xmlns="" val="20001"/>
                    </a:ext>
                  </a:extLst>
                </a:gridCol>
              </a:tblGrid>
              <a:tr h="837709">
                <a:tc>
                  <a:txBody>
                    <a:bodyPr/>
                    <a:lstStyle/>
                    <a:p>
                      <a:pPr algn="ctr"/>
                      <a:r>
                        <a:rPr lang="en-US" b="1" dirty="0"/>
                        <a:t>Who</a:t>
                      </a:r>
                      <a:r>
                        <a:rPr lang="en-US" b="1" baseline="0" dirty="0"/>
                        <a:t> p</a:t>
                      </a:r>
                      <a:r>
                        <a:rPr lang="en-US" b="1" dirty="0"/>
                        <a:t>rovides</a:t>
                      </a:r>
                      <a:r>
                        <a:rPr lang="en-US" b="1" baseline="0" dirty="0"/>
                        <a:t> and assists with the completion of Department of Labor paperwork?</a:t>
                      </a:r>
                      <a:endParaRPr lang="en-US" b="1" dirty="0"/>
                    </a:p>
                  </a:txBody>
                  <a:tcPr/>
                </a:tc>
                <a:tc>
                  <a:txBody>
                    <a:bodyPr/>
                    <a:lstStyle/>
                    <a:p>
                      <a:pPr algn="ctr"/>
                      <a:endParaRPr lang="en-US" b="1" baseline="0" dirty="0"/>
                    </a:p>
                    <a:p>
                      <a:pPr algn="ctr"/>
                      <a:r>
                        <a:rPr lang="en-US" b="1" baseline="0" dirty="0"/>
                        <a:t>Economic Development  Coordinator</a:t>
                      </a:r>
                      <a:endParaRPr lang="en-US" b="1" dirty="0"/>
                    </a:p>
                  </a:txBody>
                  <a:tcPr/>
                </a:tc>
                <a:extLst>
                  <a:ext uri="{0D108BD9-81ED-4DB2-BD59-A6C34878D82A}">
                    <a16:rowId xmlns:a16="http://schemas.microsoft.com/office/drawing/2014/main" xmlns="" val="10000"/>
                  </a:ext>
                </a:extLst>
              </a:tr>
              <a:tr h="837709">
                <a:tc>
                  <a:txBody>
                    <a:bodyPr/>
                    <a:lstStyle/>
                    <a:p>
                      <a:pPr algn="ctr"/>
                      <a:endParaRPr lang="en-US" sz="900" b="1" dirty="0"/>
                    </a:p>
                    <a:p>
                      <a:pPr algn="ctr"/>
                      <a:r>
                        <a:rPr lang="en-US" b="1" dirty="0"/>
                        <a:t>Who issues Youth Employment Certificates for students?</a:t>
                      </a:r>
                    </a:p>
                  </a:txBody>
                  <a:tcPr/>
                </a:tc>
                <a:tc>
                  <a:txBody>
                    <a:bodyPr/>
                    <a:lstStyle/>
                    <a:p>
                      <a:pPr algn="ctr"/>
                      <a:r>
                        <a:rPr lang="en-US" sz="900" b="1" dirty="0"/>
                        <a:t> </a:t>
                      </a:r>
                    </a:p>
                    <a:p>
                      <a:pPr algn="ctr"/>
                      <a:r>
                        <a:rPr lang="en-US" b="1" dirty="0"/>
                        <a:t>Newport High School (NHS) Guidance Department</a:t>
                      </a:r>
                    </a:p>
                  </a:txBody>
                  <a:tcPr/>
                </a:tc>
                <a:extLst>
                  <a:ext uri="{0D108BD9-81ED-4DB2-BD59-A6C34878D82A}">
                    <a16:rowId xmlns:a16="http://schemas.microsoft.com/office/drawing/2014/main" xmlns="" val="10001"/>
                  </a:ext>
                </a:extLst>
              </a:tr>
              <a:tr h="991091">
                <a:tc>
                  <a:txBody>
                    <a:bodyPr/>
                    <a:lstStyle/>
                    <a:p>
                      <a:pPr algn="ctr"/>
                      <a:r>
                        <a:rPr lang="en-US" sz="1000" b="1" dirty="0"/>
                        <a:t> </a:t>
                      </a:r>
                    </a:p>
                    <a:p>
                      <a:pPr algn="ctr"/>
                      <a:r>
                        <a:rPr lang="en-US" b="1" dirty="0"/>
                        <a:t>Who</a:t>
                      </a:r>
                      <a:r>
                        <a:rPr lang="en-US" b="1" baseline="0" dirty="0"/>
                        <a:t> is the</a:t>
                      </a:r>
                      <a:r>
                        <a:rPr lang="en-US" b="1" dirty="0"/>
                        <a:t> point of contact for current Workplace Education</a:t>
                      </a:r>
                      <a:r>
                        <a:rPr lang="en-US" b="1" baseline="0" dirty="0"/>
                        <a:t> </a:t>
                      </a:r>
                      <a:r>
                        <a:rPr lang="en-US" b="1" dirty="0"/>
                        <a:t>interns?</a:t>
                      </a:r>
                    </a:p>
                  </a:txBody>
                  <a:tcPr/>
                </a:tc>
                <a:tc>
                  <a:txBody>
                    <a:bodyPr/>
                    <a:lstStyle/>
                    <a:p>
                      <a:pPr algn="ctr"/>
                      <a:r>
                        <a:rPr lang="en-US" b="1" dirty="0"/>
                        <a:t>NHS Guidance Department </a:t>
                      </a:r>
                    </a:p>
                    <a:p>
                      <a:pPr algn="ctr"/>
                      <a:r>
                        <a:rPr lang="en-US" b="1" dirty="0" smtClean="0"/>
                        <a:t>(</a:t>
                      </a:r>
                      <a:r>
                        <a:rPr lang="en-US" b="1" smtClean="0"/>
                        <a:t>Workplace Education Coordinator </a:t>
                      </a:r>
                      <a:r>
                        <a:rPr lang="en-US" b="1" dirty="0"/>
                        <a:t>will be secondary</a:t>
                      </a:r>
                      <a:r>
                        <a:rPr lang="en-US" b="1" baseline="0" dirty="0"/>
                        <a:t> point of contact)</a:t>
                      </a:r>
                      <a:endParaRPr lang="en-US" b="1" dirty="0"/>
                    </a:p>
                  </a:txBody>
                  <a:tcPr/>
                </a:tc>
                <a:extLst>
                  <a:ext uri="{0D108BD9-81ED-4DB2-BD59-A6C34878D82A}">
                    <a16:rowId xmlns:a16="http://schemas.microsoft.com/office/drawing/2014/main" xmlns="" val="10002"/>
                  </a:ext>
                </a:extLst>
              </a:tr>
              <a:tr h="991091">
                <a:tc>
                  <a:txBody>
                    <a:bodyPr/>
                    <a:lstStyle/>
                    <a:p>
                      <a:pPr algn="ctr"/>
                      <a:r>
                        <a:rPr lang="en-US" b="1" dirty="0"/>
                        <a:t>Who</a:t>
                      </a:r>
                      <a:r>
                        <a:rPr lang="en-US" b="1" baseline="0" dirty="0"/>
                        <a:t> is p</a:t>
                      </a:r>
                      <a:r>
                        <a:rPr lang="en-US" b="1" dirty="0"/>
                        <a:t>rimary</a:t>
                      </a:r>
                      <a:r>
                        <a:rPr lang="en-US" b="1" baseline="0" dirty="0"/>
                        <a:t> </a:t>
                      </a:r>
                      <a:r>
                        <a:rPr lang="en-US" b="1" dirty="0"/>
                        <a:t>point of contact for businesses wanting to partner</a:t>
                      </a:r>
                      <a:r>
                        <a:rPr lang="en-US" b="1" baseline="0" dirty="0"/>
                        <a:t> </a:t>
                      </a:r>
                      <a:r>
                        <a:rPr lang="en-US" b="1" dirty="0"/>
                        <a:t>with the</a:t>
                      </a:r>
                      <a:r>
                        <a:rPr lang="en-US" b="1" baseline="0" dirty="0"/>
                        <a:t> </a:t>
                      </a:r>
                      <a:r>
                        <a:rPr lang="en-US" b="1" baseline="0" dirty="0" smtClean="0"/>
                        <a:t>Workplace Education program</a:t>
                      </a:r>
                      <a:r>
                        <a:rPr lang="en-US" b="1" baseline="0" dirty="0"/>
                        <a:t>?</a:t>
                      </a:r>
                      <a:endParaRPr lang="en-US" b="1" dirty="0"/>
                    </a:p>
                  </a:txBody>
                  <a:tcPr/>
                </a:tc>
                <a:tc>
                  <a:txBody>
                    <a:bodyPr/>
                    <a:lstStyle/>
                    <a:p>
                      <a:pPr algn="ctr"/>
                      <a:r>
                        <a:rPr lang="en-US" sz="800" b="1" dirty="0"/>
                        <a:t> </a:t>
                      </a:r>
                    </a:p>
                    <a:p>
                      <a:pPr algn="ctr"/>
                      <a:r>
                        <a:rPr lang="en-US" sz="1050" b="1" dirty="0"/>
                        <a:t>  </a:t>
                      </a:r>
                    </a:p>
                    <a:p>
                      <a:pPr algn="ctr"/>
                      <a:r>
                        <a:rPr lang="en-US" b="1" dirty="0"/>
                        <a:t>Economic Development  Coordinator</a:t>
                      </a:r>
                    </a:p>
                  </a:txBody>
                  <a:tcPr/>
                </a:tc>
                <a:extLst>
                  <a:ext uri="{0D108BD9-81ED-4DB2-BD59-A6C34878D82A}">
                    <a16:rowId xmlns:a16="http://schemas.microsoft.com/office/drawing/2014/main" xmlns="" val="10003"/>
                  </a:ext>
                </a:extLst>
              </a:tr>
              <a:tr h="837709">
                <a:tc>
                  <a:txBody>
                    <a:bodyPr/>
                    <a:lstStyle/>
                    <a:p>
                      <a:pPr algn="ctr"/>
                      <a:r>
                        <a:rPr lang="en-US" sz="900" b="1" dirty="0"/>
                        <a:t> </a:t>
                      </a:r>
                    </a:p>
                    <a:p>
                      <a:pPr algn="ctr"/>
                      <a:r>
                        <a:rPr lang="en-US" b="1" dirty="0"/>
                        <a:t>Who</a:t>
                      </a:r>
                      <a:r>
                        <a:rPr lang="en-US" b="1" baseline="0" dirty="0"/>
                        <a:t> i</a:t>
                      </a:r>
                      <a:r>
                        <a:rPr lang="en-US" b="1" dirty="0"/>
                        <a:t>s the point of contact for Career &amp; Technical Education (CTE) interns?</a:t>
                      </a:r>
                    </a:p>
                  </a:txBody>
                  <a:tcPr/>
                </a:tc>
                <a:tc>
                  <a:txBody>
                    <a:bodyPr/>
                    <a:lstStyle/>
                    <a:p>
                      <a:pPr algn="ctr"/>
                      <a:r>
                        <a:rPr lang="en-US" sz="800" b="1" dirty="0"/>
                        <a:t> </a:t>
                      </a:r>
                    </a:p>
                    <a:p>
                      <a:pPr algn="ctr"/>
                      <a:r>
                        <a:rPr lang="en-US" b="1" dirty="0"/>
                        <a:t>Sugar River Valley Technical Center Director or NHS Guidance </a:t>
                      </a:r>
                    </a:p>
                  </a:txBody>
                  <a:tcPr/>
                </a:tc>
                <a:extLst>
                  <a:ext uri="{0D108BD9-81ED-4DB2-BD59-A6C34878D82A}">
                    <a16:rowId xmlns:a16="http://schemas.microsoft.com/office/drawing/2014/main" xmlns="" val="10004"/>
                  </a:ext>
                </a:extLst>
              </a:tr>
              <a:tr h="991091">
                <a:tc>
                  <a:txBody>
                    <a:bodyPr/>
                    <a:lstStyle/>
                    <a:p>
                      <a:pPr algn="ctr"/>
                      <a:endParaRPr lang="en-US" b="1" dirty="0"/>
                    </a:p>
                    <a:p>
                      <a:pPr algn="ctr"/>
                      <a:r>
                        <a:rPr lang="en-US" b="1" dirty="0"/>
                        <a:t>Develops student internship plan?</a:t>
                      </a:r>
                    </a:p>
                  </a:txBody>
                  <a:tcPr/>
                </a:tc>
                <a:tc>
                  <a:txBody>
                    <a:bodyPr/>
                    <a:lstStyle/>
                    <a:p>
                      <a:pPr algn="ctr"/>
                      <a:r>
                        <a:rPr lang="en-US" b="1" dirty="0"/>
                        <a:t>The student,</a:t>
                      </a:r>
                      <a:r>
                        <a:rPr lang="en-US" b="1" baseline="0" dirty="0"/>
                        <a:t> their parent/legal guardian, supervising partner, and NHS Guidance Department</a:t>
                      </a:r>
                      <a:endParaRPr lang="en-US" b="1"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744567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08038"/>
          </a:xfrm>
        </p:spPr>
        <p:txBody>
          <a:bodyPr>
            <a:normAutofit/>
          </a:bodyPr>
          <a:lstStyle/>
          <a:p>
            <a:r>
              <a:rPr lang="en-US" sz="3600" dirty="0"/>
              <a:t>Pathways Compared</a:t>
            </a:r>
          </a:p>
        </p:txBody>
      </p:sp>
      <p:sp>
        <p:nvSpPr>
          <p:cNvPr id="6" name="TextBox 5"/>
          <p:cNvSpPr txBox="1"/>
          <p:nvPr/>
        </p:nvSpPr>
        <p:spPr>
          <a:xfrm>
            <a:off x="4267200" y="1285297"/>
            <a:ext cx="2351313" cy="369332"/>
          </a:xfrm>
          <a:prstGeom prst="rect">
            <a:avLst/>
          </a:prstGeom>
          <a:noFill/>
          <a:ln>
            <a:solidFill>
              <a:schemeClr val="tx2"/>
            </a:solidFill>
          </a:ln>
        </p:spPr>
        <p:txBody>
          <a:bodyPr wrap="square" rtlCol="0">
            <a:spAutoFit/>
          </a:bodyPr>
          <a:lstStyle/>
          <a:p>
            <a:pPr algn="ctr"/>
            <a:r>
              <a:rPr lang="en-US" b="1" dirty="0"/>
              <a:t>Workplace Education</a:t>
            </a:r>
          </a:p>
        </p:txBody>
      </p:sp>
      <p:sp>
        <p:nvSpPr>
          <p:cNvPr id="7" name="TextBox 6"/>
          <p:cNvSpPr txBox="1"/>
          <p:nvPr/>
        </p:nvSpPr>
        <p:spPr>
          <a:xfrm>
            <a:off x="6858000" y="1273629"/>
            <a:ext cx="1828800" cy="381000"/>
          </a:xfrm>
          <a:prstGeom prst="rect">
            <a:avLst/>
          </a:prstGeom>
          <a:noFill/>
          <a:ln>
            <a:solidFill>
              <a:schemeClr val="tx2"/>
            </a:solidFill>
          </a:ln>
        </p:spPr>
        <p:txBody>
          <a:bodyPr wrap="square" rtlCol="0">
            <a:spAutoFit/>
          </a:bodyPr>
          <a:lstStyle/>
          <a:p>
            <a:pPr algn="ctr"/>
            <a:r>
              <a:rPr lang="en-US" b="1" dirty="0"/>
              <a:t>CTE</a:t>
            </a:r>
          </a:p>
        </p:txBody>
      </p:sp>
      <p:sp>
        <p:nvSpPr>
          <p:cNvPr id="9" name="TextBox 8"/>
          <p:cNvSpPr txBox="1"/>
          <p:nvPr/>
        </p:nvSpPr>
        <p:spPr>
          <a:xfrm>
            <a:off x="326571" y="1905000"/>
            <a:ext cx="3733800" cy="3416320"/>
          </a:xfrm>
          <a:prstGeom prst="rect">
            <a:avLst/>
          </a:prstGeom>
          <a:noFill/>
        </p:spPr>
        <p:txBody>
          <a:bodyPr wrap="square" rtlCol="0">
            <a:spAutoFit/>
          </a:bodyPr>
          <a:lstStyle/>
          <a:p>
            <a:r>
              <a:rPr lang="en-US" b="1" dirty="0"/>
              <a:t>Internship or equivalent requirement</a:t>
            </a:r>
          </a:p>
          <a:p>
            <a:endParaRPr lang="en-US" b="1" dirty="0"/>
          </a:p>
          <a:p>
            <a:endParaRPr lang="en-US" b="1" dirty="0"/>
          </a:p>
          <a:p>
            <a:r>
              <a:rPr lang="en-US" b="1" dirty="0"/>
              <a:t>Technical education requirement</a:t>
            </a:r>
          </a:p>
          <a:p>
            <a:endParaRPr lang="en-US" b="1" dirty="0"/>
          </a:p>
          <a:p>
            <a:endParaRPr lang="en-US" b="1" dirty="0"/>
          </a:p>
          <a:p>
            <a:r>
              <a:rPr lang="en-US" b="1" dirty="0"/>
              <a:t>Critical/interpersonal skills education requirement</a:t>
            </a:r>
          </a:p>
          <a:p>
            <a:endParaRPr lang="en-US" dirty="0"/>
          </a:p>
          <a:p>
            <a:r>
              <a:rPr lang="en-US" b="1" dirty="0"/>
              <a:t>Student Intern project and presentation requirement</a:t>
            </a:r>
          </a:p>
          <a:p>
            <a:endParaRPr lang="en-US" dirty="0"/>
          </a:p>
        </p:txBody>
      </p:sp>
      <p:pic>
        <p:nvPicPr>
          <p:cNvPr id="2050" name="Picture 2" descr="C:\Users\cmorrison\AppData\Local\Microsoft\Windows\Temporary Internet Files\Content.IE5\5MS2JYD1\check-mark[1].jpg"/>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4865914" y="1905000"/>
            <a:ext cx="914400" cy="53340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7222221" y="1894114"/>
            <a:ext cx="950229"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900" y="2677206"/>
            <a:ext cx="97155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799" y="3505200"/>
            <a:ext cx="914401"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descr="C:\Users\cmorrison\AppData\Local\Microsoft\Windows\Temporary Internet Files\Content.IE5\I8FY7MFI\240px-Red_X.svg[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20880" y="2709242"/>
            <a:ext cx="604468" cy="60446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65914" y="4419600"/>
            <a:ext cx="9144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58050" y="4419600"/>
            <a:ext cx="9144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rotWithShape="1">
          <a:blip r:embed="rId9">
            <a:extLst>
              <a:ext uri="{28A0092B-C50C-407E-A947-70E740481C1C}">
                <a14:useLocalDpi xmlns:a14="http://schemas.microsoft.com/office/drawing/2010/main" val="0"/>
              </a:ext>
            </a:extLst>
          </a:blip>
          <a:srcRect t="-13020" b="13020"/>
          <a:stretch/>
        </p:blipFill>
        <p:spPr>
          <a:xfrm>
            <a:off x="4648199" y="5344444"/>
            <a:ext cx="4382859" cy="1377894"/>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200" y="5468050"/>
            <a:ext cx="4517571" cy="1267879"/>
          </a:xfrm>
          <a:prstGeom prst="rect">
            <a:avLst/>
          </a:prstGeom>
        </p:spPr>
      </p:pic>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27887" y="3516086"/>
            <a:ext cx="9747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528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229600" cy="808038"/>
          </a:xfrm>
        </p:spPr>
        <p:txBody>
          <a:bodyPr/>
          <a:lstStyle/>
          <a:p>
            <a:r>
              <a:rPr lang="en-US" dirty="0"/>
              <a:t>Frequently Asked Questions </a:t>
            </a:r>
          </a:p>
        </p:txBody>
      </p:sp>
      <p:sp>
        <p:nvSpPr>
          <p:cNvPr id="3" name="Content Placeholder 2"/>
          <p:cNvSpPr>
            <a:spLocks noGrp="1"/>
          </p:cNvSpPr>
          <p:nvPr>
            <p:ph idx="1"/>
          </p:nvPr>
        </p:nvSpPr>
        <p:spPr>
          <a:xfrm>
            <a:off x="152400" y="990600"/>
            <a:ext cx="8305800" cy="5715000"/>
          </a:xfrm>
        </p:spPr>
        <p:txBody>
          <a:bodyPr>
            <a:noAutofit/>
          </a:bodyPr>
          <a:lstStyle/>
          <a:p>
            <a:pPr marL="0" indent="0" algn="just">
              <a:buNone/>
            </a:pPr>
            <a:r>
              <a:rPr lang="en-US" sz="2400" b="1" dirty="0"/>
              <a:t>Question: Can students under the age of 18 participate in Work-Based Learning (WBL) activities in our industry?</a:t>
            </a:r>
          </a:p>
          <a:p>
            <a:pPr marL="0" indent="0" algn="just">
              <a:lnSpc>
                <a:spcPct val="150000"/>
              </a:lnSpc>
              <a:buNone/>
            </a:pPr>
            <a:endParaRPr lang="en-US" sz="1400" b="1" u="sng" dirty="0"/>
          </a:p>
          <a:p>
            <a:pPr marL="0" indent="0" algn="just">
              <a:buNone/>
            </a:pPr>
            <a:r>
              <a:rPr lang="en-US" sz="2000" dirty="0"/>
              <a:t>Answer: WBL activities may be possible for students throughout their educational experiences. Observational activities such as informational interviews, industry tours, and job shadows are much differently regulated than hands-on WBL such as internships, </a:t>
            </a:r>
            <a:r>
              <a:rPr lang="en-US" sz="2000" dirty="0" err="1"/>
              <a:t>clinicals</a:t>
            </a:r>
            <a:r>
              <a:rPr lang="en-US" sz="2000" dirty="0"/>
              <a:t>, field sites, apprenticeships, or cooperative education experiences. Minors may legally work in New Hampshire, labor regulations can be found at RSA 276-A:4, RSA 279:22-aa and Chapter LAB 800 and at: </a:t>
            </a:r>
            <a:r>
              <a:rPr lang="en-US" sz="2000" u="sng" dirty="0">
                <a:hlinkClick r:id="rId2"/>
              </a:rPr>
              <a:t>https://www.nh.gov/labor/documents/child-labor-14-17.pdf.</a:t>
            </a:r>
            <a:r>
              <a:rPr lang="en-US" sz="2000" dirty="0"/>
              <a:t> In the case of WBL, where industry is governed by both Federal and State Department of Labor laws, industry and education partners must adhere to the stricter of the two. </a:t>
            </a:r>
          </a:p>
        </p:txBody>
      </p:sp>
    </p:spTree>
    <p:extLst>
      <p:ext uri="{BB962C8B-B14F-4D97-AF65-F5344CB8AC3E}">
        <p14:creationId xmlns:p14="http://schemas.microsoft.com/office/powerpoint/2010/main" val="2886556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Frequently Asked Questions </a:t>
            </a:r>
          </a:p>
        </p:txBody>
      </p:sp>
      <p:sp>
        <p:nvSpPr>
          <p:cNvPr id="3" name="Content Placeholder 2"/>
          <p:cNvSpPr>
            <a:spLocks noGrp="1"/>
          </p:cNvSpPr>
          <p:nvPr>
            <p:ph idx="1"/>
          </p:nvPr>
        </p:nvSpPr>
        <p:spPr>
          <a:xfrm>
            <a:off x="457200" y="1371600"/>
            <a:ext cx="8229600" cy="5486400"/>
          </a:xfrm>
        </p:spPr>
        <p:txBody>
          <a:bodyPr>
            <a:normAutofit/>
          </a:bodyPr>
          <a:lstStyle/>
          <a:p>
            <a:pPr marL="0" lvl="0" indent="0" algn="just">
              <a:buNone/>
            </a:pPr>
            <a:r>
              <a:rPr lang="en-US" sz="2400" b="1" dirty="0">
                <a:solidFill>
                  <a:prstClr val="black"/>
                </a:solidFill>
              </a:rPr>
              <a:t>Question: What if liability prevents our company from working with minors?</a:t>
            </a:r>
          </a:p>
          <a:p>
            <a:pPr marL="0" lvl="0" indent="0" algn="just">
              <a:buNone/>
            </a:pPr>
            <a:endParaRPr lang="en-US" sz="1200" dirty="0">
              <a:solidFill>
                <a:prstClr val="black"/>
              </a:solidFill>
            </a:endParaRPr>
          </a:p>
          <a:p>
            <a:pPr marL="0" lvl="0" indent="0" algn="just">
              <a:buNone/>
            </a:pPr>
            <a:r>
              <a:rPr lang="en-US" sz="2800" dirty="0">
                <a:solidFill>
                  <a:prstClr val="black"/>
                </a:solidFill>
              </a:rPr>
              <a:t>Answer: In the case of paid WBL activities (apprenticeship, cooperative experiences), the employer’s Worker’s Compensation insurance covers the employee. In the case of non-paid WBL activities that are approved by the NH Department of Labor (NHDOL), school districts carry insurance, and carriers will provide industry partners with a copy of the school districts’ “Certificate of Coverage” for WBL.  </a:t>
            </a:r>
          </a:p>
          <a:p>
            <a:endParaRPr lang="en-US" dirty="0"/>
          </a:p>
        </p:txBody>
      </p:sp>
    </p:spTree>
    <p:extLst>
      <p:ext uri="{BB962C8B-B14F-4D97-AF65-F5344CB8AC3E}">
        <p14:creationId xmlns:p14="http://schemas.microsoft.com/office/powerpoint/2010/main" val="334920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31838"/>
          </a:xfrm>
        </p:spPr>
        <p:txBody>
          <a:bodyPr>
            <a:normAutofit fontScale="90000"/>
          </a:bodyPr>
          <a:lstStyle/>
          <a:p>
            <a:r>
              <a:rPr lang="en-US" dirty="0"/>
              <a:t>Outline</a:t>
            </a:r>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a:lnSpc>
                <a:spcPct val="150000"/>
              </a:lnSpc>
              <a:buFont typeface="+mj-lt"/>
              <a:buAutoNum type="arabicPeriod"/>
            </a:pPr>
            <a:r>
              <a:rPr lang="en-US" sz="1800" b="1" dirty="0"/>
              <a:t>Welcome</a:t>
            </a:r>
          </a:p>
          <a:p>
            <a:pPr>
              <a:lnSpc>
                <a:spcPct val="150000"/>
              </a:lnSpc>
              <a:buFont typeface="+mj-lt"/>
              <a:buAutoNum type="arabicPeriod"/>
            </a:pPr>
            <a:r>
              <a:rPr lang="en-US" sz="1800" b="1" dirty="0"/>
              <a:t>Outline</a:t>
            </a:r>
          </a:p>
          <a:p>
            <a:pPr>
              <a:lnSpc>
                <a:spcPct val="150000"/>
              </a:lnSpc>
              <a:buFont typeface="+mj-lt"/>
              <a:buAutoNum type="arabicPeriod"/>
            </a:pPr>
            <a:r>
              <a:rPr lang="en-US" sz="1800" b="1" dirty="0"/>
              <a:t>Mission and Vision Statement</a:t>
            </a:r>
          </a:p>
          <a:p>
            <a:pPr>
              <a:lnSpc>
                <a:spcPct val="150000"/>
              </a:lnSpc>
              <a:buFont typeface="+mj-lt"/>
              <a:buAutoNum type="arabicPeriod"/>
            </a:pPr>
            <a:r>
              <a:rPr lang="en-US" sz="1800" b="1" dirty="0"/>
              <a:t>Core Values</a:t>
            </a:r>
          </a:p>
          <a:p>
            <a:pPr>
              <a:lnSpc>
                <a:spcPct val="150000"/>
              </a:lnSpc>
              <a:buFont typeface="+mj-lt"/>
              <a:buAutoNum type="arabicPeriod"/>
            </a:pPr>
            <a:r>
              <a:rPr lang="en-US" sz="1800" b="1" dirty="0"/>
              <a:t>Thank You</a:t>
            </a:r>
          </a:p>
          <a:p>
            <a:pPr>
              <a:lnSpc>
                <a:spcPct val="150000"/>
              </a:lnSpc>
              <a:buFont typeface="+mj-lt"/>
              <a:buAutoNum type="arabicPeriod"/>
            </a:pPr>
            <a:r>
              <a:rPr lang="en-US" sz="1800" b="1" dirty="0"/>
              <a:t>What is the Workplace Education Program?</a:t>
            </a:r>
          </a:p>
          <a:p>
            <a:pPr>
              <a:lnSpc>
                <a:spcPct val="150000"/>
              </a:lnSpc>
              <a:buFont typeface="+mj-lt"/>
              <a:buAutoNum type="arabicPeriod"/>
            </a:pPr>
            <a:r>
              <a:rPr lang="en-US" sz="1800" b="1" dirty="0"/>
              <a:t>Post-Secondary Readiness Graduation Requirement</a:t>
            </a:r>
          </a:p>
          <a:p>
            <a:pPr>
              <a:lnSpc>
                <a:spcPct val="150000"/>
              </a:lnSpc>
              <a:buFont typeface="+mj-lt"/>
              <a:buAutoNum type="arabicPeriod"/>
            </a:pPr>
            <a:r>
              <a:rPr lang="en-US" sz="1800" b="1" dirty="0"/>
              <a:t>How Does it Work?</a:t>
            </a:r>
          </a:p>
          <a:p>
            <a:pPr>
              <a:lnSpc>
                <a:spcPct val="150000"/>
              </a:lnSpc>
              <a:buFont typeface="+mj-lt"/>
              <a:buAutoNum type="arabicPeriod"/>
            </a:pPr>
            <a:r>
              <a:rPr lang="en-US" sz="1800" b="1" dirty="0"/>
              <a:t>How do Internships Benefit Employers?</a:t>
            </a:r>
          </a:p>
          <a:p>
            <a:pPr>
              <a:lnSpc>
                <a:spcPct val="150000"/>
              </a:lnSpc>
              <a:buFont typeface="+mj-lt"/>
              <a:buAutoNum type="arabicPeriod"/>
            </a:pPr>
            <a:r>
              <a:rPr lang="en-US" sz="1800" b="1" dirty="0"/>
              <a:t>Employer Expectations</a:t>
            </a:r>
          </a:p>
          <a:p>
            <a:pPr>
              <a:lnSpc>
                <a:spcPct val="150000"/>
              </a:lnSpc>
              <a:buFont typeface="+mj-lt"/>
              <a:buAutoNum type="arabicPeriod"/>
            </a:pPr>
            <a:r>
              <a:rPr lang="en-US" sz="1800" b="1" dirty="0"/>
              <a:t>Student Expectations</a:t>
            </a:r>
          </a:p>
          <a:p>
            <a:pPr>
              <a:lnSpc>
                <a:spcPct val="150000"/>
              </a:lnSpc>
              <a:buFont typeface="+mj-lt"/>
              <a:buAutoNum type="arabicPeriod"/>
            </a:pPr>
            <a:r>
              <a:rPr lang="en-US" sz="1800" b="1" dirty="0"/>
              <a:t>Who Does What?</a:t>
            </a:r>
          </a:p>
          <a:p>
            <a:pPr>
              <a:lnSpc>
                <a:spcPct val="150000"/>
              </a:lnSpc>
              <a:buFont typeface="+mj-lt"/>
              <a:buAutoNum type="arabicPeriod"/>
            </a:pPr>
            <a:r>
              <a:rPr lang="en-US" sz="1800" b="1" dirty="0"/>
              <a:t>Pathways Compared</a:t>
            </a:r>
          </a:p>
          <a:p>
            <a:pPr>
              <a:lnSpc>
                <a:spcPct val="150000"/>
              </a:lnSpc>
              <a:buFont typeface="+mj-lt"/>
              <a:buAutoNum type="arabicPeriod"/>
            </a:pPr>
            <a:r>
              <a:rPr lang="en-US" sz="1800" b="1" dirty="0"/>
              <a:t>Frequently Asked Questions</a:t>
            </a:r>
          </a:p>
          <a:p>
            <a:pPr>
              <a:lnSpc>
                <a:spcPct val="150000"/>
              </a:lnSpc>
              <a:buFont typeface="+mj-lt"/>
              <a:buAutoNum type="arabicPeriod"/>
            </a:pPr>
            <a:r>
              <a:rPr lang="en-US" sz="1800" b="1" dirty="0"/>
              <a:t>How Can My Business Get Started?</a:t>
            </a:r>
          </a:p>
          <a:p>
            <a:pPr>
              <a:lnSpc>
                <a:spcPct val="150000"/>
              </a:lnSpc>
              <a:buFont typeface="+mj-lt"/>
              <a:buAutoNum type="arabicPeriod"/>
            </a:pPr>
            <a:r>
              <a:rPr lang="en-US" sz="1800" b="1" dirty="0"/>
              <a:t>Contact</a:t>
            </a:r>
          </a:p>
          <a:p>
            <a:pPr>
              <a:lnSpc>
                <a:spcPct val="150000"/>
              </a:lnSpc>
              <a:buFont typeface="+mj-lt"/>
              <a:buAutoNum type="arabicPeriod"/>
            </a:pPr>
            <a:r>
              <a:rPr lang="en-US" sz="1800" b="1" dirty="0"/>
              <a:t>Questions</a:t>
            </a:r>
          </a:p>
          <a:p>
            <a:pPr>
              <a:buFont typeface="+mj-lt"/>
              <a:buAutoNum type="arabicPeriod"/>
            </a:pPr>
            <a:endParaRPr lang="en-US" sz="16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1219200"/>
            <a:ext cx="2209800" cy="1914123"/>
          </a:xfrm>
          <a:prstGeom prst="rect">
            <a:avLst/>
          </a:prstGeom>
        </p:spPr>
      </p:pic>
    </p:spTree>
    <p:extLst>
      <p:ext uri="{BB962C8B-B14F-4D97-AF65-F5344CB8AC3E}">
        <p14:creationId xmlns:p14="http://schemas.microsoft.com/office/powerpoint/2010/main" val="1242876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Asked Questions </a:t>
            </a:r>
          </a:p>
        </p:txBody>
      </p:sp>
      <p:sp>
        <p:nvSpPr>
          <p:cNvPr id="3" name="Content Placeholder 2"/>
          <p:cNvSpPr>
            <a:spLocks noGrp="1"/>
          </p:cNvSpPr>
          <p:nvPr>
            <p:ph idx="1"/>
          </p:nvPr>
        </p:nvSpPr>
        <p:spPr/>
        <p:txBody>
          <a:bodyPr>
            <a:normAutofit/>
          </a:bodyPr>
          <a:lstStyle/>
          <a:p>
            <a:pPr marL="0" lvl="0" indent="0">
              <a:buNone/>
            </a:pPr>
            <a:r>
              <a:rPr lang="en-US" sz="2800" b="1" dirty="0">
                <a:solidFill>
                  <a:prstClr val="black"/>
                </a:solidFill>
              </a:rPr>
              <a:t>Question: How do I know if and when interns are available?</a:t>
            </a:r>
          </a:p>
          <a:p>
            <a:pPr marL="0" lvl="0" indent="0">
              <a:buNone/>
            </a:pPr>
            <a:endParaRPr lang="en-US" sz="2800" dirty="0">
              <a:solidFill>
                <a:prstClr val="black"/>
              </a:solidFill>
            </a:endParaRPr>
          </a:p>
          <a:p>
            <a:pPr marL="0" lvl="0" indent="0">
              <a:buNone/>
            </a:pPr>
            <a:r>
              <a:rPr lang="en-US" sz="2800" dirty="0">
                <a:solidFill>
                  <a:prstClr val="black"/>
                </a:solidFill>
              </a:rPr>
              <a:t>Answer: Make sure to check in with Newport High School's School to Work Program coordinator, Guidance Department, or Sugar River Valley Regional Technical Center Director. They will work with your business when a student is interested in an internship in your industry. </a:t>
            </a:r>
          </a:p>
        </p:txBody>
      </p:sp>
    </p:spTree>
    <p:extLst>
      <p:ext uri="{BB962C8B-B14F-4D97-AF65-F5344CB8AC3E}">
        <p14:creationId xmlns:p14="http://schemas.microsoft.com/office/powerpoint/2010/main" val="639917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Frequently Asked Questions</a:t>
            </a:r>
          </a:p>
        </p:txBody>
      </p:sp>
      <p:sp>
        <p:nvSpPr>
          <p:cNvPr id="3" name="Content Placeholder 2"/>
          <p:cNvSpPr>
            <a:spLocks noGrp="1"/>
          </p:cNvSpPr>
          <p:nvPr>
            <p:ph idx="1"/>
          </p:nvPr>
        </p:nvSpPr>
        <p:spPr>
          <a:xfrm>
            <a:off x="457200" y="990600"/>
            <a:ext cx="8229600" cy="5715000"/>
          </a:xfrm>
        </p:spPr>
        <p:txBody>
          <a:bodyPr>
            <a:normAutofit fontScale="85000" lnSpcReduction="10000"/>
          </a:bodyPr>
          <a:lstStyle/>
          <a:p>
            <a:pPr marL="0" indent="0">
              <a:buNone/>
            </a:pPr>
            <a:r>
              <a:rPr lang="en-US" b="1" dirty="0"/>
              <a:t>Question: What if our HR Department states that we cannot provide students access to the work environment?</a:t>
            </a:r>
          </a:p>
          <a:p>
            <a:pPr marL="0" indent="0">
              <a:buNone/>
            </a:pPr>
            <a:endParaRPr lang="en-US" dirty="0"/>
          </a:p>
          <a:p>
            <a:pPr marL="0" indent="0">
              <a:buNone/>
            </a:pPr>
            <a:r>
              <a:rPr lang="en-US" dirty="0"/>
              <a:t>Answer: Company policy or a lack thereof may be the determining factor in allowing WBL partnership opportunities to be offered within your organization. Collaboration between local industry, education, workforce development, and state agencies can result safe, quality WBL activities, and supportive company policies. To start building your talent development pipeline contact the NH Department of Education, Career Development Bureau at 271-3867 or your local educational institutions.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09485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84238"/>
          </a:xfrm>
        </p:spPr>
        <p:txBody>
          <a:bodyPr>
            <a:normAutofit/>
          </a:bodyPr>
          <a:lstStyle/>
          <a:p>
            <a:r>
              <a:rPr lang="en-US" dirty="0"/>
              <a:t>How Can My Business Get Started?</a:t>
            </a:r>
          </a:p>
        </p:txBody>
      </p:sp>
      <p:sp>
        <p:nvSpPr>
          <p:cNvPr id="3" name="Content Placeholder 2"/>
          <p:cNvSpPr>
            <a:spLocks noGrp="1"/>
          </p:cNvSpPr>
          <p:nvPr>
            <p:ph idx="1"/>
          </p:nvPr>
        </p:nvSpPr>
        <p:spPr>
          <a:xfrm>
            <a:off x="152400" y="1295400"/>
            <a:ext cx="8763000" cy="6324600"/>
          </a:xfrm>
        </p:spPr>
        <p:txBody>
          <a:bodyPr>
            <a:normAutofit/>
          </a:bodyPr>
          <a:lstStyle/>
          <a:p>
            <a:pPr marL="0" lvl="0" indent="0">
              <a:buNone/>
            </a:pPr>
            <a:r>
              <a:rPr lang="en-US" dirty="0">
                <a:solidFill>
                  <a:prstClr val="black"/>
                </a:solidFill>
              </a:rPr>
              <a:t>#1. Reach out to Cody Morrison or the Newport High School Guidance Department</a:t>
            </a:r>
          </a:p>
          <a:p>
            <a:pPr marL="0" lvl="0" indent="0">
              <a:buNone/>
            </a:pPr>
            <a:endParaRPr lang="en-US" dirty="0">
              <a:solidFill>
                <a:prstClr val="black"/>
              </a:solidFill>
            </a:endParaRPr>
          </a:p>
          <a:p>
            <a:pPr marL="0" lvl="0" indent="0">
              <a:buNone/>
            </a:pPr>
            <a:r>
              <a:rPr lang="en-US" dirty="0">
                <a:solidFill>
                  <a:prstClr val="black"/>
                </a:solidFill>
              </a:rPr>
              <a:t>#2. We will work with you to create a personalized internship plan that works for you and your business </a:t>
            </a:r>
            <a:br>
              <a:rPr lang="en-US" dirty="0">
                <a:solidFill>
                  <a:prstClr val="black"/>
                </a:solidFill>
              </a:rPr>
            </a:br>
            <a:endParaRPr lang="en-US" dirty="0">
              <a:solidFill>
                <a:prstClr val="black"/>
              </a:solidFill>
            </a:endParaRPr>
          </a:p>
          <a:p>
            <a:pPr marL="0" lvl="0" indent="0">
              <a:buNone/>
            </a:pPr>
            <a:r>
              <a:rPr lang="en-US" dirty="0">
                <a:solidFill>
                  <a:prstClr val="black"/>
                </a:solidFill>
              </a:rPr>
              <a:t>#3. We have a Advisory Boards and a big support system to connect you with the school and local businesses</a:t>
            </a:r>
          </a:p>
          <a:p>
            <a:pPr>
              <a:lnSpc>
                <a:spcPct val="120000"/>
              </a:lnSpc>
            </a:pPr>
            <a:endParaRPr lang="en-US" dirty="0"/>
          </a:p>
        </p:txBody>
      </p:sp>
    </p:spTree>
    <p:extLst>
      <p:ext uri="{BB962C8B-B14F-4D97-AF65-F5344CB8AC3E}">
        <p14:creationId xmlns:p14="http://schemas.microsoft.com/office/powerpoint/2010/main" val="3744966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31838"/>
          </a:xfrm>
        </p:spPr>
        <p:txBody>
          <a:bodyPr>
            <a:normAutofit fontScale="90000"/>
          </a:bodyPr>
          <a:lstStyle/>
          <a:p>
            <a:r>
              <a:rPr lang="en-US" dirty="0"/>
              <a:t>Contact</a:t>
            </a:r>
          </a:p>
        </p:txBody>
      </p:sp>
      <p:sp>
        <p:nvSpPr>
          <p:cNvPr id="3" name="Content Placeholder 2"/>
          <p:cNvSpPr>
            <a:spLocks noGrp="1"/>
          </p:cNvSpPr>
          <p:nvPr>
            <p:ph idx="1"/>
          </p:nvPr>
        </p:nvSpPr>
        <p:spPr>
          <a:xfrm>
            <a:off x="457200" y="914400"/>
            <a:ext cx="8229600" cy="5791200"/>
          </a:xfrm>
        </p:spPr>
        <p:txBody>
          <a:bodyPr>
            <a:normAutofit/>
          </a:bodyPr>
          <a:lstStyle/>
          <a:p>
            <a:pPr marL="0" indent="0">
              <a:buNone/>
            </a:pPr>
            <a:r>
              <a:rPr lang="en-US" sz="2400" b="1" u="sng" dirty="0"/>
              <a:t>Points of Contact:</a:t>
            </a:r>
          </a:p>
          <a:p>
            <a:pPr marL="0" indent="0">
              <a:buNone/>
            </a:pPr>
            <a:r>
              <a:rPr lang="en-US" sz="2000" dirty="0"/>
              <a:t>Cody Morrison – Economic Development Coordinator, Town of Newport </a:t>
            </a:r>
          </a:p>
          <a:p>
            <a:pPr marL="0" indent="0">
              <a:buNone/>
            </a:pPr>
            <a:r>
              <a:rPr lang="en-US" sz="2000" dirty="0"/>
              <a:t>Email: </a:t>
            </a:r>
            <a:r>
              <a:rPr lang="en-US" sz="2000" dirty="0">
                <a:hlinkClick r:id="rId2"/>
              </a:rPr>
              <a:t>cmorrison@newportnh.gov</a:t>
            </a:r>
            <a:endParaRPr lang="en-US" sz="2000" dirty="0"/>
          </a:p>
          <a:p>
            <a:pPr marL="0" indent="0">
              <a:buNone/>
            </a:pPr>
            <a:r>
              <a:rPr lang="en-US" sz="2000" dirty="0"/>
              <a:t>Phone: (603) 344-6278</a:t>
            </a:r>
          </a:p>
          <a:p>
            <a:pPr marL="0" indent="0">
              <a:lnSpc>
                <a:spcPct val="150000"/>
              </a:lnSpc>
              <a:buNone/>
            </a:pPr>
            <a:endParaRPr lang="en-US" sz="2000" dirty="0"/>
          </a:p>
          <a:p>
            <a:pPr marL="0" indent="0">
              <a:buNone/>
            </a:pPr>
            <a:r>
              <a:rPr lang="en-US" sz="2000" dirty="0"/>
              <a:t>Guidance Office, Newport Middle High School</a:t>
            </a:r>
          </a:p>
          <a:p>
            <a:pPr marL="0" indent="0">
              <a:buNone/>
            </a:pPr>
            <a:r>
              <a:rPr lang="en-US" sz="2000" dirty="0"/>
              <a:t>Email: cbraley@sau43.org</a:t>
            </a:r>
          </a:p>
          <a:p>
            <a:pPr marL="0" indent="0">
              <a:buNone/>
            </a:pPr>
            <a:r>
              <a:rPr lang="en-US" sz="2000" dirty="0"/>
              <a:t>Phone: (603) 865-9657</a:t>
            </a:r>
          </a:p>
          <a:p>
            <a:pPr marL="0" indent="0">
              <a:buNone/>
            </a:pPr>
            <a:endParaRPr lang="en-US" sz="2000" dirty="0"/>
          </a:p>
          <a:p>
            <a:pPr marL="0" indent="0">
              <a:buNone/>
            </a:pPr>
            <a:r>
              <a:rPr lang="en-US" sz="2000" dirty="0"/>
              <a:t>Jennifer Opalinski – Director, Sugar River Valley Regional Technical Center</a:t>
            </a:r>
          </a:p>
          <a:p>
            <a:pPr marL="0" indent="0">
              <a:buNone/>
            </a:pPr>
            <a:r>
              <a:rPr lang="en-US" sz="2000" dirty="0"/>
              <a:t>Email: </a:t>
            </a:r>
            <a:r>
              <a:rPr lang="en-US" sz="2000" dirty="0">
                <a:hlinkClick r:id="rId3"/>
              </a:rPr>
              <a:t>jopalinski@sau43.org</a:t>
            </a:r>
            <a:endParaRPr lang="en-US" sz="2000" dirty="0"/>
          </a:p>
          <a:p>
            <a:pPr marL="0" indent="0">
              <a:buNone/>
            </a:pPr>
            <a:r>
              <a:rPr lang="en-US" sz="2000" dirty="0"/>
              <a:t>Phone: (603) 865-9658</a:t>
            </a:r>
          </a:p>
          <a:p>
            <a:pPr marL="0" indent="0">
              <a:buNone/>
            </a:pPr>
            <a:endParaRPr lang="en-US" sz="2000" dirty="0"/>
          </a:p>
          <a:p>
            <a:pPr marL="0" indent="0">
              <a:buNone/>
            </a:pPr>
            <a:r>
              <a:rPr lang="en-US" sz="2000" dirty="0"/>
              <a:t>To learn more visit </a:t>
            </a:r>
            <a:r>
              <a:rPr lang="en-US" sz="2000" dirty="0">
                <a:hlinkClick r:id="rId4"/>
              </a:rPr>
              <a:t>nmhs.sau43.org</a:t>
            </a:r>
            <a:r>
              <a:rPr lang="en-US" sz="2000" dirty="0"/>
              <a:t> or </a:t>
            </a:r>
            <a:r>
              <a:rPr lang="en-US" sz="2000" dirty="0">
                <a:hlinkClick r:id="rId5"/>
              </a:rPr>
              <a:t>newportnhworks.com</a:t>
            </a:r>
            <a:endParaRPr lang="en-US" sz="2000" dirty="0"/>
          </a:p>
          <a:p>
            <a:pPr marL="0" indent="0">
              <a:buNone/>
            </a:pPr>
            <a:endParaRPr lang="en-US" sz="2000" dirty="0"/>
          </a:p>
        </p:txBody>
      </p:sp>
    </p:spTree>
    <p:extLst>
      <p:ext uri="{BB962C8B-B14F-4D97-AF65-F5344CB8AC3E}">
        <p14:creationId xmlns:p14="http://schemas.microsoft.com/office/powerpoint/2010/main" val="285168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00" y="1240971"/>
            <a:ext cx="5410200" cy="1676400"/>
          </a:xfrm>
        </p:spPr>
        <p:txBody>
          <a:bodyPr>
            <a:normAutofit/>
          </a:bodyPr>
          <a:lstStyle/>
          <a:p>
            <a:r>
              <a:rPr lang="en-US" sz="6000" b="1" dirty="0"/>
              <a:t>Questions? </a:t>
            </a:r>
          </a:p>
        </p:txBody>
      </p:sp>
      <p:pic>
        <p:nvPicPr>
          <p:cNvPr id="3074" name="Picture 2" descr="C:\Users\cmorrison\AppData\Local\Microsoft\Windows\Temporary Internet Files\Content.IE5\5MS2JYD1\question_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8956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765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US" dirty="0"/>
              <a:t>Mission and Vision Statement</a:t>
            </a:r>
          </a:p>
        </p:txBody>
      </p:sp>
      <p:sp>
        <p:nvSpPr>
          <p:cNvPr id="3" name="Content Placeholder 2"/>
          <p:cNvSpPr>
            <a:spLocks noGrp="1"/>
          </p:cNvSpPr>
          <p:nvPr>
            <p:ph idx="1"/>
          </p:nvPr>
        </p:nvSpPr>
        <p:spPr>
          <a:xfrm>
            <a:off x="457200" y="762000"/>
            <a:ext cx="8229600" cy="5943600"/>
          </a:xfrm>
        </p:spPr>
        <p:txBody>
          <a:bodyPr>
            <a:normAutofit lnSpcReduction="10000"/>
          </a:bodyPr>
          <a:lstStyle/>
          <a:p>
            <a:pPr marL="0" indent="0">
              <a:buNone/>
            </a:pPr>
            <a:r>
              <a:rPr lang="en-US" sz="2800" u="sng" dirty="0"/>
              <a:t>Mission Statement</a:t>
            </a:r>
          </a:p>
          <a:p>
            <a:pPr marL="0" indent="0">
              <a:buNone/>
            </a:pPr>
            <a:r>
              <a:rPr lang="en-US" sz="2800" dirty="0"/>
              <a:t>The mission of the Newport School District is to inspire, prepare and challenge ALL students with a relevant, rigorous curriculum, driven by outstanding instructional leaders in partnership with our families, businesses, and community, consistent with our core values.</a:t>
            </a:r>
          </a:p>
          <a:p>
            <a:pPr marL="0" indent="0">
              <a:buNone/>
            </a:pPr>
            <a:endParaRPr lang="en-US" sz="2800" dirty="0"/>
          </a:p>
          <a:p>
            <a:pPr marL="0" indent="0">
              <a:buNone/>
            </a:pPr>
            <a:r>
              <a:rPr lang="en-US" sz="2800" u="sng" dirty="0"/>
              <a:t>Vision Statement</a:t>
            </a:r>
          </a:p>
          <a:p>
            <a:pPr marL="0" indent="0">
              <a:buNone/>
            </a:pPr>
            <a:r>
              <a:rPr lang="en-US" sz="2800" dirty="0"/>
              <a:t>The Newport community aspires to have a model school district which is dedicated to exemplary student engagement and academic excellence allowing ALL students to reach their maximum potential in a rapidly changing world.</a:t>
            </a:r>
          </a:p>
        </p:txBody>
      </p:sp>
    </p:spTree>
    <p:extLst>
      <p:ext uri="{BB962C8B-B14F-4D97-AF65-F5344CB8AC3E}">
        <p14:creationId xmlns:p14="http://schemas.microsoft.com/office/powerpoint/2010/main" val="58544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dirty="0"/>
              <a:t>Core Values</a:t>
            </a:r>
          </a:p>
        </p:txBody>
      </p:sp>
      <p:sp>
        <p:nvSpPr>
          <p:cNvPr id="3" name="Content Placeholder 2"/>
          <p:cNvSpPr>
            <a:spLocks noGrp="1"/>
          </p:cNvSpPr>
          <p:nvPr>
            <p:ph idx="1"/>
          </p:nvPr>
        </p:nvSpPr>
        <p:spPr>
          <a:xfrm>
            <a:off x="457200" y="762000"/>
            <a:ext cx="8229600" cy="5943600"/>
          </a:xfrm>
        </p:spPr>
        <p:txBody>
          <a:bodyPr>
            <a:normAutofit fontScale="47500" lnSpcReduction="20000"/>
          </a:bodyPr>
          <a:lstStyle/>
          <a:p>
            <a:pPr marL="0" indent="0">
              <a:lnSpc>
                <a:spcPct val="120000"/>
              </a:lnSpc>
              <a:buNone/>
            </a:pPr>
            <a:r>
              <a:rPr lang="en-US" u="sng" dirty="0"/>
              <a:t>Student Achievement:</a:t>
            </a:r>
            <a:r>
              <a:rPr lang="en-US" dirty="0"/>
              <a:t> We believe Newport students require flexible opportunities and challenging standards to achieve their potential, to excel, and to become confident and motivated, engaged learners, capable of cooperation and collaboration.</a:t>
            </a:r>
          </a:p>
          <a:p>
            <a:pPr marL="0" indent="0">
              <a:lnSpc>
                <a:spcPct val="120000"/>
              </a:lnSpc>
              <a:buNone/>
            </a:pPr>
            <a:endParaRPr lang="en-US" sz="1500" dirty="0"/>
          </a:p>
          <a:p>
            <a:pPr marL="0" indent="0">
              <a:lnSpc>
                <a:spcPct val="120000"/>
              </a:lnSpc>
              <a:buNone/>
            </a:pPr>
            <a:r>
              <a:rPr lang="en-US" u="sng" dirty="0"/>
              <a:t>Student Personal Growth:</a:t>
            </a:r>
            <a:r>
              <a:rPr lang="en-US" dirty="0"/>
              <a:t> We believe goal setting, perseverance, reflection, ethical decision making, self-advocacy, and respect for self and others are necessary for the personal growth of our students.</a:t>
            </a:r>
          </a:p>
          <a:p>
            <a:pPr marL="0" indent="0">
              <a:lnSpc>
                <a:spcPct val="120000"/>
              </a:lnSpc>
              <a:buNone/>
            </a:pPr>
            <a:endParaRPr lang="en-US" sz="2100" dirty="0"/>
          </a:p>
          <a:p>
            <a:pPr marL="0" indent="0">
              <a:lnSpc>
                <a:spcPct val="120000"/>
              </a:lnSpc>
              <a:buNone/>
            </a:pPr>
            <a:r>
              <a:rPr lang="en-US" u="sng" dirty="0"/>
              <a:t>School Climate and Culture:</a:t>
            </a:r>
            <a:r>
              <a:rPr lang="en-US" dirty="0"/>
              <a:t> We believe Newport Schools strengthen personal and community pride by creating a safe, respectful, and caring environment that supports the physical, social, and emotional health of students. We promote empathy, tolerance, appreciation of diversity, and cultivate curiosity and creativity.</a:t>
            </a:r>
          </a:p>
          <a:p>
            <a:pPr marL="0" indent="0">
              <a:lnSpc>
                <a:spcPct val="120000"/>
              </a:lnSpc>
              <a:buNone/>
            </a:pPr>
            <a:endParaRPr lang="en-US" sz="1900" dirty="0"/>
          </a:p>
          <a:p>
            <a:pPr marL="0" indent="0">
              <a:lnSpc>
                <a:spcPct val="120000"/>
              </a:lnSpc>
              <a:buNone/>
            </a:pPr>
            <a:r>
              <a:rPr lang="en-US" u="sng" dirty="0"/>
              <a:t>Staff:</a:t>
            </a:r>
            <a:r>
              <a:rPr lang="en-US" dirty="0"/>
              <a:t> The Newport School District staff prides itself on teamwork and embraces adaptability, reflection, mutual support, and ongoing professional development in the interest of continuous improvement and student success.</a:t>
            </a:r>
          </a:p>
          <a:p>
            <a:pPr marL="0" indent="0">
              <a:lnSpc>
                <a:spcPct val="120000"/>
              </a:lnSpc>
              <a:buNone/>
            </a:pPr>
            <a:endParaRPr lang="en-US" sz="1500" dirty="0"/>
          </a:p>
          <a:p>
            <a:pPr marL="0" indent="0">
              <a:lnSpc>
                <a:spcPct val="120000"/>
              </a:lnSpc>
              <a:buNone/>
            </a:pPr>
            <a:r>
              <a:rPr lang="en-US" u="sng" dirty="0"/>
              <a:t>Innovation:</a:t>
            </a:r>
            <a:r>
              <a:rPr lang="en-US" dirty="0"/>
              <a:t> We expect Newport Schools to explore and implement innovative teaching practices, and provide tools and technologies; all of which are aligned with evidence based educational research; resulting in enhanced communication, collaboration, and meaningful learning for all students.</a:t>
            </a:r>
          </a:p>
          <a:p>
            <a:pPr marL="0" indent="0">
              <a:lnSpc>
                <a:spcPct val="120000"/>
              </a:lnSpc>
              <a:buNone/>
            </a:pPr>
            <a:r>
              <a:rPr lang="en-US" u="sng" dirty="0"/>
              <a:t>Resources:</a:t>
            </a:r>
            <a:r>
              <a:rPr lang="en-US" dirty="0"/>
              <a:t> We hold ourselves accountable for developing and managing a fiscally responsible budget that provides for appropriate staff, facilities, materials, technology and professional development.</a:t>
            </a:r>
          </a:p>
          <a:p>
            <a:pPr marL="0" indent="0">
              <a:lnSpc>
                <a:spcPct val="120000"/>
              </a:lnSpc>
              <a:buNone/>
            </a:pPr>
            <a:endParaRPr lang="en-US" sz="1300" dirty="0"/>
          </a:p>
          <a:p>
            <a:pPr marL="0" indent="0">
              <a:lnSpc>
                <a:spcPct val="120000"/>
              </a:lnSpc>
              <a:buNone/>
            </a:pPr>
            <a:r>
              <a:rPr lang="en-US" u="sng" dirty="0"/>
              <a:t>Collaborative Community Partnerships:</a:t>
            </a:r>
            <a:r>
              <a:rPr lang="en-US" dirty="0"/>
              <a:t> We believe in a shared responsibility among the community, families, schools, and businesses to develop students with skills necessary for success in post-secondary education, workforce readiness, and civic engagement. </a:t>
            </a:r>
          </a:p>
        </p:txBody>
      </p:sp>
    </p:spTree>
    <p:extLst>
      <p:ext uri="{BB962C8B-B14F-4D97-AF65-F5344CB8AC3E}">
        <p14:creationId xmlns:p14="http://schemas.microsoft.com/office/powerpoint/2010/main" val="639245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lnSpcReduction="10000"/>
          </a:bodyPr>
          <a:lstStyle/>
          <a:p>
            <a:pPr marL="0" indent="0">
              <a:buNone/>
            </a:pPr>
            <a:r>
              <a:rPr lang="en-US" dirty="0"/>
              <a:t>Countless hours of have gone into getting the Newport community to where we are at this point. </a:t>
            </a:r>
          </a:p>
          <a:p>
            <a:pPr marL="0" indent="0">
              <a:buNone/>
            </a:pPr>
            <a:endParaRPr lang="en-US" dirty="0"/>
          </a:p>
          <a:p>
            <a:pPr marL="0" indent="0">
              <a:buNone/>
            </a:pPr>
            <a:r>
              <a:rPr lang="en-US" dirty="0"/>
              <a:t>The Pathways Requirement is unique for New Hampshire which makes us a model for other communities.</a:t>
            </a:r>
          </a:p>
          <a:p>
            <a:pPr marL="0" indent="0">
              <a:buNone/>
            </a:pPr>
            <a:endParaRPr lang="en-US" dirty="0"/>
          </a:p>
          <a:p>
            <a:pPr marL="0" indent="0">
              <a:buNone/>
            </a:pPr>
            <a:r>
              <a:rPr lang="en-US" dirty="0"/>
              <a:t>The Newport School District would like to thank all of the businesses, community leaders, teachers, parents, and students for participating in this process.</a:t>
            </a:r>
          </a:p>
        </p:txBody>
      </p:sp>
    </p:spTree>
    <p:extLst>
      <p:ext uri="{BB962C8B-B14F-4D97-AF65-F5344CB8AC3E}">
        <p14:creationId xmlns:p14="http://schemas.microsoft.com/office/powerpoint/2010/main" val="3299598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sz="3600" dirty="0"/>
              <a:t>  What is the Workplace Education Pathway?</a:t>
            </a:r>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r>
              <a:rPr lang="en-US" dirty="0"/>
              <a:t>Newport High School’s Workplace Education Pathway is a work-based learning program for students who wish to enter the workforce upon graduating high school.</a:t>
            </a:r>
          </a:p>
          <a:p>
            <a:endParaRPr lang="en-US" dirty="0"/>
          </a:p>
          <a:p>
            <a:r>
              <a:rPr lang="en-US" dirty="0"/>
              <a:t>The program was created to address the growing need to ensure career readiness among high school students. The program gives Newport High School students an opportunity to learn critical workplace skills and gain work experience in the field of their choice.</a:t>
            </a:r>
          </a:p>
        </p:txBody>
      </p:sp>
    </p:spTree>
    <p:extLst>
      <p:ext uri="{BB962C8B-B14F-4D97-AF65-F5344CB8AC3E}">
        <p14:creationId xmlns:p14="http://schemas.microsoft.com/office/powerpoint/2010/main" val="57814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rmAutofit/>
          </a:bodyPr>
          <a:lstStyle/>
          <a:p>
            <a:r>
              <a:rPr lang="en-US" sz="3600" dirty="0"/>
              <a:t>What is the Workplace Education Pathway?</a:t>
            </a:r>
          </a:p>
        </p:txBody>
      </p:sp>
      <p:sp>
        <p:nvSpPr>
          <p:cNvPr id="3" name="Content Placeholder 2"/>
          <p:cNvSpPr>
            <a:spLocks noGrp="1"/>
          </p:cNvSpPr>
          <p:nvPr>
            <p:ph idx="1"/>
          </p:nvPr>
        </p:nvSpPr>
        <p:spPr/>
        <p:txBody>
          <a:bodyPr>
            <a:normAutofit fontScale="85000" lnSpcReduction="20000"/>
          </a:bodyPr>
          <a:lstStyle/>
          <a:p>
            <a:r>
              <a:rPr lang="en-US" dirty="0"/>
              <a:t>Students are encouraged to seek any workplace education opportunity or internship based off of their interests, extracurricular involvement, and previous work experience.</a:t>
            </a:r>
          </a:p>
          <a:p>
            <a:endParaRPr lang="en-US" dirty="0"/>
          </a:p>
          <a:p>
            <a:pPr marL="0" indent="0">
              <a:buNone/>
            </a:pPr>
            <a:endParaRPr lang="en-US" dirty="0"/>
          </a:p>
          <a:p>
            <a:r>
              <a:rPr lang="en-US" dirty="0"/>
              <a:t>The Newport School to Work Program is supported by the Newport School District, Town of Newport, Economic Corporation of Newport, The </a:t>
            </a:r>
            <a:r>
              <a:rPr lang="en-US" dirty="0" err="1"/>
              <a:t>Malool</a:t>
            </a:r>
            <a:r>
              <a:rPr lang="en-US" dirty="0"/>
              <a:t> Foundation, Newport resident Harold </a:t>
            </a:r>
            <a:r>
              <a:rPr lang="en-US" dirty="0" err="1"/>
              <a:t>LaValley</a:t>
            </a:r>
            <a:r>
              <a:rPr lang="en-US" dirty="0"/>
              <a:t>, and Jay Lucas, Newport native and Chairman of the Newport Sunshine Initiative</a:t>
            </a:r>
          </a:p>
          <a:p>
            <a:endParaRPr lang="en-US" dirty="0"/>
          </a:p>
        </p:txBody>
      </p:sp>
    </p:spTree>
    <p:extLst>
      <p:ext uri="{BB962C8B-B14F-4D97-AF65-F5344CB8AC3E}">
        <p14:creationId xmlns:p14="http://schemas.microsoft.com/office/powerpoint/2010/main" val="2054695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87362"/>
          </a:xfrm>
        </p:spPr>
        <p:txBody>
          <a:bodyPr>
            <a:noAutofit/>
          </a:bodyPr>
          <a:lstStyle/>
          <a:p>
            <a:r>
              <a:rPr lang="en-US" sz="2800" dirty="0"/>
              <a:t>Post-Secondary Readiness Graduation Requirement</a:t>
            </a:r>
          </a:p>
        </p:txBody>
      </p:sp>
      <p:sp>
        <p:nvSpPr>
          <p:cNvPr id="3" name="Content Placeholder 2"/>
          <p:cNvSpPr>
            <a:spLocks noGrp="1"/>
          </p:cNvSpPr>
          <p:nvPr>
            <p:ph idx="1"/>
          </p:nvPr>
        </p:nvSpPr>
        <p:spPr>
          <a:xfrm>
            <a:off x="457200" y="838200"/>
            <a:ext cx="8229600" cy="5181600"/>
          </a:xfrm>
        </p:spPr>
        <p:txBody>
          <a:bodyPr>
            <a:noAutofit/>
          </a:bodyPr>
          <a:lstStyle/>
          <a:p>
            <a:pPr marL="0" indent="0">
              <a:buNone/>
            </a:pPr>
            <a:r>
              <a:rPr lang="en-US" sz="1800" dirty="0"/>
              <a:t>All Newport Graduates, starting with the Class of 2021, will be required to complete at least one of the following three pathways. Students should consult with their School Counselor to ensure they are meeting the requirements of the pathway they have selected. Once chosen, pathways can be changed at any time.</a:t>
            </a:r>
          </a:p>
          <a:p>
            <a:pPr marL="0" indent="0">
              <a:buNone/>
            </a:pPr>
            <a:endParaRPr lang="en-US" sz="1800" dirty="0"/>
          </a:p>
          <a:p>
            <a:pPr marL="0" indent="0">
              <a:buNone/>
            </a:pPr>
            <a:r>
              <a:rPr lang="en-US" sz="1800" b="1" u="sng" dirty="0"/>
              <a:t>Pathways:</a:t>
            </a:r>
          </a:p>
          <a:p>
            <a:pPr marL="0" indent="0">
              <a:buNone/>
            </a:pPr>
            <a:r>
              <a:rPr lang="en-US" sz="1800" b="1" dirty="0"/>
              <a:t>A. CTE Pathway: </a:t>
            </a:r>
            <a:r>
              <a:rPr lang="en-US" sz="1800" dirty="0"/>
              <a:t>Student must be a “completer” of one of the CTE programs. A completer is a student that successfully passes both Level 1 and Level 2 of the program.</a:t>
            </a:r>
          </a:p>
          <a:p>
            <a:pPr marL="0" indent="0">
              <a:buNone/>
            </a:pPr>
            <a:endParaRPr lang="en-US" sz="1800" dirty="0"/>
          </a:p>
          <a:p>
            <a:pPr marL="0" indent="0">
              <a:buNone/>
            </a:pPr>
            <a:r>
              <a:rPr lang="en-US" sz="1800" b="1" dirty="0"/>
              <a:t>B. Scholastic Pathway: </a:t>
            </a:r>
            <a:r>
              <a:rPr lang="en-US" sz="1800" dirty="0"/>
              <a:t>Student successfully completes 2 credits of enrollment in a college credit bearing courses. These courses include but are not limited to: AP courses, Running Start courses, PLTW courses, Bridge 2 College courses, and college courses.</a:t>
            </a:r>
          </a:p>
          <a:p>
            <a:pPr marL="0" indent="0">
              <a:buNone/>
            </a:pPr>
            <a:endParaRPr lang="en-US" sz="1800" dirty="0"/>
          </a:p>
          <a:p>
            <a:pPr marL="0" indent="0">
              <a:buNone/>
            </a:pPr>
            <a:r>
              <a:rPr lang="en-US" sz="1800" b="1" dirty="0"/>
              <a:t>C. Workplace Education Pathway: </a:t>
            </a:r>
            <a:r>
              <a:rPr lang="en-US" sz="1800" dirty="0"/>
              <a:t>Student successfully completes 2 credits in workplace learning. Each credit is based on the workplace education pathway handbook.</a:t>
            </a:r>
          </a:p>
        </p:txBody>
      </p:sp>
    </p:spTree>
    <p:extLst>
      <p:ext uri="{BB962C8B-B14F-4D97-AF65-F5344CB8AC3E}">
        <p14:creationId xmlns:p14="http://schemas.microsoft.com/office/powerpoint/2010/main" val="3719673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8229600" cy="792162"/>
          </a:xfrm>
        </p:spPr>
        <p:txBody>
          <a:bodyPr/>
          <a:lstStyle/>
          <a:p>
            <a:r>
              <a:rPr lang="en-US" dirty="0"/>
              <a:t>How Does it Work?</a:t>
            </a:r>
          </a:p>
        </p:txBody>
      </p:sp>
      <p:sp>
        <p:nvSpPr>
          <p:cNvPr id="3" name="Content Placeholder 2"/>
          <p:cNvSpPr>
            <a:spLocks noGrp="1"/>
          </p:cNvSpPr>
          <p:nvPr>
            <p:ph idx="1"/>
          </p:nvPr>
        </p:nvSpPr>
        <p:spPr>
          <a:xfrm>
            <a:off x="152400" y="762000"/>
            <a:ext cx="8839200" cy="5867400"/>
          </a:xfrm>
        </p:spPr>
        <p:txBody>
          <a:bodyPr>
            <a:normAutofit/>
          </a:bodyPr>
          <a:lstStyle/>
          <a:p>
            <a:pPr marL="0" indent="0">
              <a:buNone/>
            </a:pPr>
            <a:r>
              <a:rPr lang="en-US" sz="2400" dirty="0"/>
              <a:t>The Workplace Education Pathway has two main components. Students will need to earn one credit each in order to satisfy the Workplace Education Pathway. Both parts offer unique options for students as they chart their path to graduation and the workforce. </a:t>
            </a:r>
            <a:endParaRPr lang="en-US" sz="1100" dirty="0"/>
          </a:p>
          <a:p>
            <a:pPr marL="0" indent="0">
              <a:buNone/>
            </a:pPr>
            <a:endParaRPr lang="en-US" sz="1800" dirty="0"/>
          </a:p>
          <a:p>
            <a:r>
              <a:rPr lang="en-US" sz="2400" b="1" u="sng" dirty="0"/>
              <a:t>Critical Skills:</a:t>
            </a:r>
            <a:r>
              <a:rPr lang="en-US" sz="2400" dirty="0"/>
              <a:t> Also known as interpersonal skills, the first part of the program is meant to give students a crash course in the critical workplace skills that they will need to thrive in the workplace and job market</a:t>
            </a:r>
          </a:p>
          <a:p>
            <a:endParaRPr lang="en-US" sz="2400" dirty="0"/>
          </a:p>
          <a:p>
            <a:r>
              <a:rPr lang="en-US" sz="2400" b="1" u="sng" dirty="0"/>
              <a:t>Workplace Experience &amp; Job Training:</a:t>
            </a:r>
            <a:r>
              <a:rPr lang="en-US" sz="2400" dirty="0"/>
              <a:t> The second part of the program is meant to give students real world work experience. This can be achieved through several different ways that indicate career readiness </a:t>
            </a:r>
          </a:p>
        </p:txBody>
      </p:sp>
    </p:spTree>
    <p:extLst>
      <p:ext uri="{BB962C8B-B14F-4D97-AF65-F5344CB8AC3E}">
        <p14:creationId xmlns:p14="http://schemas.microsoft.com/office/powerpoint/2010/main" val="3925319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1943</TotalTime>
  <Words>2003</Words>
  <Application>Microsoft Office PowerPoint</Application>
  <PresentationFormat>On-screen Show (4:3)</PresentationFormat>
  <Paragraphs>197</Paragraphs>
  <Slides>24</Slides>
  <Notes>11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Workplace Education Information Session</vt:lpstr>
      <vt:lpstr>Outline</vt:lpstr>
      <vt:lpstr>Mission and Vision Statement</vt:lpstr>
      <vt:lpstr>Core Values</vt:lpstr>
      <vt:lpstr>PowerPoint Presentation</vt:lpstr>
      <vt:lpstr>  What is the Workplace Education Pathway?</vt:lpstr>
      <vt:lpstr>What is the Workplace Education Pathway?</vt:lpstr>
      <vt:lpstr>Post-Secondary Readiness Graduation Requirement</vt:lpstr>
      <vt:lpstr>How Does it Work?</vt:lpstr>
      <vt:lpstr>How Does it Work?</vt:lpstr>
      <vt:lpstr>How Does it Work?</vt:lpstr>
      <vt:lpstr>How do Internships Benefit Employers?</vt:lpstr>
      <vt:lpstr>Employer Expectations</vt:lpstr>
      <vt:lpstr>Student Expectations</vt:lpstr>
      <vt:lpstr>Student Expectations</vt:lpstr>
      <vt:lpstr>Who Does What?</vt:lpstr>
      <vt:lpstr>Pathways Compared</vt:lpstr>
      <vt:lpstr>Frequently Asked Questions </vt:lpstr>
      <vt:lpstr>Frequently Asked Questions </vt:lpstr>
      <vt:lpstr>Frequently Asked Questions </vt:lpstr>
      <vt:lpstr>Frequently Asked Questions</vt:lpstr>
      <vt:lpstr>How Can My Business Get Started?</vt:lpstr>
      <vt:lpstr>Contact</vt:lpstr>
      <vt:lpstr>Questions?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to Work Information Session</dc:title>
  <dc:creator>Cody Morrison</dc:creator>
  <cp:lastModifiedBy>Cody Morrison</cp:lastModifiedBy>
  <cp:revision>57</cp:revision>
  <dcterms:created xsi:type="dcterms:W3CDTF">2019-08-12T19:28:37Z</dcterms:created>
  <dcterms:modified xsi:type="dcterms:W3CDTF">2019-09-06T18:50:03Z</dcterms:modified>
</cp:coreProperties>
</file>